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70" r:id="rId11"/>
    <p:sldId id="267" r:id="rId12"/>
    <p:sldId id="268" r:id="rId13"/>
    <p:sldId id="269" r:id="rId14"/>
    <p:sldId id="272" r:id="rId15"/>
    <p:sldId id="273" r:id="rId16"/>
    <p:sldId id="274" r:id="rId17"/>
    <p:sldId id="265" r:id="rId18"/>
    <p:sldId id="277" r:id="rId19"/>
    <p:sldId id="281" r:id="rId20"/>
    <p:sldId id="282" r:id="rId21"/>
    <p:sldId id="283" r:id="rId22"/>
    <p:sldId id="278" r:id="rId23"/>
    <p:sldId id="284" r:id="rId24"/>
    <p:sldId id="279" r:id="rId25"/>
    <p:sldId id="285" r:id="rId26"/>
    <p:sldId id="280" r:id="rId27"/>
    <p:sldId id="286" r:id="rId28"/>
    <p:sldId id="287" r:id="rId29"/>
    <p:sldId id="289" r:id="rId30"/>
    <p:sldId id="288" r:id="rId31"/>
    <p:sldId id="291" r:id="rId32"/>
    <p:sldId id="296" r:id="rId33"/>
    <p:sldId id="297" r:id="rId34"/>
    <p:sldId id="293" r:id="rId35"/>
    <p:sldId id="294" r:id="rId36"/>
    <p:sldId id="295" r:id="rId37"/>
    <p:sldId id="301" r:id="rId38"/>
    <p:sldId id="300" r:id="rId39"/>
    <p:sldId id="302" r:id="rId40"/>
    <p:sldId id="303" r:id="rId41"/>
    <p:sldId id="304" r:id="rId42"/>
    <p:sldId id="310" r:id="rId43"/>
    <p:sldId id="311" r:id="rId44"/>
    <p:sldId id="307" r:id="rId45"/>
    <p:sldId id="308" r:id="rId46"/>
    <p:sldId id="312" r:id="rId47"/>
    <p:sldId id="313" r:id="rId48"/>
    <p:sldId id="309" r:id="rId49"/>
    <p:sldId id="314" r:id="rId50"/>
    <p:sldId id="315" r:id="rId51"/>
    <p:sldId id="316" r:id="rId52"/>
    <p:sldId id="317" r:id="rId53"/>
    <p:sldId id="318" r:id="rId54"/>
    <p:sldId id="319" r:id="rId55"/>
    <p:sldId id="299"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44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BUDGET EXPENDITURE - 2023</a:t>
            </a:r>
          </a:p>
        </c:rich>
      </c:tx>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Sheet1!$A$2:$A$13</c:f>
              <c:strCache>
                <c:ptCount val="12"/>
                <c:pt idx="0">
                  <c:v>Defense - 5.94</c:v>
                </c:pt>
                <c:pt idx="1">
                  <c:v>Road -2.7</c:v>
                </c:pt>
                <c:pt idx="2">
                  <c:v>Railways - 2.4</c:v>
                </c:pt>
                <c:pt idx="3">
                  <c:v>Food &amp; Consumer - 2</c:v>
                </c:pt>
                <c:pt idx="4">
                  <c:v>Home -1.96</c:v>
                </c:pt>
                <c:pt idx="5">
                  <c:v>Chemical - 1.78</c:v>
                </c:pt>
                <c:pt idx="6">
                  <c:v>Rural - 1.59</c:v>
                </c:pt>
                <c:pt idx="7">
                  <c:v>Agriculture - 1.25</c:v>
                </c:pt>
                <c:pt idx="8">
                  <c:v>Communications 1.23</c:v>
                </c:pt>
                <c:pt idx="9">
                  <c:v>Education - 1.12</c:v>
                </c:pt>
                <c:pt idx="10">
                  <c:v>Health - 89k</c:v>
                </c:pt>
                <c:pt idx="11">
                  <c:v>S&amp;T - 16k</c:v>
                </c:pt>
              </c:strCache>
            </c:strRef>
          </c:cat>
          <c:val>
            <c:numRef>
              <c:f>Sheet1!$B$2:$B$13</c:f>
              <c:numCache>
                <c:formatCode>General</c:formatCode>
                <c:ptCount val="12"/>
                <c:pt idx="0">
                  <c:v>5.94</c:v>
                </c:pt>
                <c:pt idx="1">
                  <c:v>2.7</c:v>
                </c:pt>
                <c:pt idx="2">
                  <c:v>2.4</c:v>
                </c:pt>
                <c:pt idx="3">
                  <c:v>2</c:v>
                </c:pt>
                <c:pt idx="4">
                  <c:v>1.96</c:v>
                </c:pt>
                <c:pt idx="5">
                  <c:v>1.7800000000000007</c:v>
                </c:pt>
                <c:pt idx="6">
                  <c:v>1.59</c:v>
                </c:pt>
                <c:pt idx="7">
                  <c:v>1.25</c:v>
                </c:pt>
                <c:pt idx="8">
                  <c:v>1.23</c:v>
                </c:pt>
                <c:pt idx="9">
                  <c:v>1.1200000000000001</c:v>
                </c:pt>
                <c:pt idx="10">
                  <c:v>0.89000000000000035</c:v>
                </c:pt>
                <c:pt idx="11">
                  <c:v>0.16000000000000009</c:v>
                </c:pt>
              </c:numCache>
            </c:numRef>
          </c:val>
          <c:extLst>
            <c:ext xmlns:c16="http://schemas.microsoft.com/office/drawing/2014/chart" uri="{C3380CC4-5D6E-409C-BE32-E72D297353CC}">
              <c16:uniqueId val="{00000000-F507-4C95-BE90-847089FE9F63}"/>
            </c:ext>
          </c:extLst>
        </c:ser>
        <c:dLbls>
          <c:showLegendKey val="0"/>
          <c:showVal val="0"/>
          <c:showCatName val="0"/>
          <c:showSerName val="0"/>
          <c:showPercent val="0"/>
          <c:showBubbleSize val="0"/>
        </c:dLbls>
        <c:gapWidth val="150"/>
        <c:axId val="201196672"/>
        <c:axId val="201198208"/>
      </c:barChart>
      <c:catAx>
        <c:axId val="201196672"/>
        <c:scaling>
          <c:orientation val="minMax"/>
        </c:scaling>
        <c:delete val="0"/>
        <c:axPos val="b"/>
        <c:numFmt formatCode="General" sourceLinked="0"/>
        <c:majorTickMark val="out"/>
        <c:minorTickMark val="none"/>
        <c:tickLblPos val="nextTo"/>
        <c:crossAx val="201198208"/>
        <c:crosses val="autoZero"/>
        <c:auto val="1"/>
        <c:lblAlgn val="ctr"/>
        <c:lblOffset val="100"/>
        <c:noMultiLvlLbl val="0"/>
      </c:catAx>
      <c:valAx>
        <c:axId val="201198208"/>
        <c:scaling>
          <c:orientation val="minMax"/>
        </c:scaling>
        <c:delete val="0"/>
        <c:axPos val="l"/>
        <c:majorGridlines/>
        <c:numFmt formatCode="General" sourceLinked="1"/>
        <c:majorTickMark val="out"/>
        <c:minorTickMark val="none"/>
        <c:tickLblPos val="nextTo"/>
        <c:crossAx val="2011966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DE730E-F372-415C-85FF-CC8C8516C330}"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2177D06F-3EBD-4CAD-8D61-798E4D8F3224}">
      <dgm:prSet phldrT="[Text]"/>
      <dgm:spPr/>
      <dgm:t>
        <a:bodyPr/>
        <a:lstStyle/>
        <a:p>
          <a:r>
            <a:rPr lang="en-US" dirty="0"/>
            <a:t>Public Health</a:t>
          </a:r>
        </a:p>
      </dgm:t>
    </dgm:pt>
    <dgm:pt modelId="{D27BEC82-A49E-4036-81AA-A5EC9EE10DF1}" type="parTrans" cxnId="{BF5DCC41-DC47-4F37-BE8D-19EFBB0259DE}">
      <dgm:prSet/>
      <dgm:spPr/>
      <dgm:t>
        <a:bodyPr/>
        <a:lstStyle/>
        <a:p>
          <a:endParaRPr lang="en-US"/>
        </a:p>
      </dgm:t>
    </dgm:pt>
    <dgm:pt modelId="{9C551C1D-652B-43B7-8E62-E560CB1F7749}" type="sibTrans" cxnId="{BF5DCC41-DC47-4F37-BE8D-19EFBB0259DE}">
      <dgm:prSet/>
      <dgm:spPr/>
      <dgm:t>
        <a:bodyPr/>
        <a:lstStyle/>
        <a:p>
          <a:endParaRPr lang="en-US"/>
        </a:p>
      </dgm:t>
    </dgm:pt>
    <dgm:pt modelId="{E8DB082D-A443-4048-B0E9-79EEE7858DD9}">
      <dgm:prSet phldrT="[Text]"/>
      <dgm:spPr/>
      <dgm:t>
        <a:bodyPr/>
        <a:lstStyle/>
        <a:p>
          <a:r>
            <a:rPr lang="en-US" dirty="0"/>
            <a:t>Family Welfare</a:t>
          </a:r>
        </a:p>
      </dgm:t>
    </dgm:pt>
    <dgm:pt modelId="{846F7174-90FD-4C9E-9DA9-F15F2A2B6FFE}" type="parTrans" cxnId="{ADC9B4C2-DA1F-4BB5-89EF-CB8DEF07C0F0}">
      <dgm:prSet/>
      <dgm:spPr/>
      <dgm:t>
        <a:bodyPr/>
        <a:lstStyle/>
        <a:p>
          <a:endParaRPr lang="en-US"/>
        </a:p>
      </dgm:t>
    </dgm:pt>
    <dgm:pt modelId="{CBC3EA70-5C0A-4FE6-AAE3-E9001B64ABEE}" type="sibTrans" cxnId="{ADC9B4C2-DA1F-4BB5-89EF-CB8DEF07C0F0}">
      <dgm:prSet/>
      <dgm:spPr/>
      <dgm:t>
        <a:bodyPr/>
        <a:lstStyle/>
        <a:p>
          <a:endParaRPr lang="en-US"/>
        </a:p>
      </dgm:t>
    </dgm:pt>
    <dgm:pt modelId="{752A2AD9-8FC3-4671-8AD0-DFCE38D91587}">
      <dgm:prSet phldrT="[Text]"/>
      <dgm:spPr/>
      <dgm:t>
        <a:bodyPr/>
        <a:lstStyle/>
        <a:p>
          <a:r>
            <a:rPr lang="en-US" dirty="0"/>
            <a:t>Medical Education</a:t>
          </a:r>
        </a:p>
      </dgm:t>
    </dgm:pt>
    <dgm:pt modelId="{8B2B5129-346A-4450-B3EA-01D5BE3218AA}" type="parTrans" cxnId="{167CAE49-7A0B-4CDD-8C98-93502CD8787E}">
      <dgm:prSet/>
      <dgm:spPr/>
      <dgm:t>
        <a:bodyPr/>
        <a:lstStyle/>
        <a:p>
          <a:endParaRPr lang="en-US"/>
        </a:p>
      </dgm:t>
    </dgm:pt>
    <dgm:pt modelId="{7FD30764-CDBB-453A-B6DD-D661A70418A8}" type="sibTrans" cxnId="{167CAE49-7A0B-4CDD-8C98-93502CD8787E}">
      <dgm:prSet/>
      <dgm:spPr/>
      <dgm:t>
        <a:bodyPr/>
        <a:lstStyle/>
        <a:p>
          <a:endParaRPr lang="en-US"/>
        </a:p>
      </dgm:t>
    </dgm:pt>
    <dgm:pt modelId="{EA7B6781-4C02-4AD2-B0E0-EB541046972E}" type="pres">
      <dgm:prSet presAssocID="{3FDE730E-F372-415C-85FF-CC8C8516C330}" presName="linear" presStyleCnt="0">
        <dgm:presLayoutVars>
          <dgm:dir/>
          <dgm:animLvl val="lvl"/>
          <dgm:resizeHandles val="exact"/>
        </dgm:presLayoutVars>
      </dgm:prSet>
      <dgm:spPr/>
    </dgm:pt>
    <dgm:pt modelId="{144CB67E-8C03-4FAD-AF4C-9CC74D817107}" type="pres">
      <dgm:prSet presAssocID="{2177D06F-3EBD-4CAD-8D61-798E4D8F3224}" presName="parentLin" presStyleCnt="0"/>
      <dgm:spPr/>
    </dgm:pt>
    <dgm:pt modelId="{07D8AA9C-2310-4BAB-8730-BAA9A7892578}" type="pres">
      <dgm:prSet presAssocID="{2177D06F-3EBD-4CAD-8D61-798E4D8F3224}" presName="parentLeftMargin" presStyleLbl="node1" presStyleIdx="0" presStyleCnt="3"/>
      <dgm:spPr/>
    </dgm:pt>
    <dgm:pt modelId="{E8245F85-0E6E-4EEF-B48B-FCAC60BDE667}" type="pres">
      <dgm:prSet presAssocID="{2177D06F-3EBD-4CAD-8D61-798E4D8F3224}" presName="parentText" presStyleLbl="node1" presStyleIdx="0" presStyleCnt="3">
        <dgm:presLayoutVars>
          <dgm:chMax val="0"/>
          <dgm:bulletEnabled val="1"/>
        </dgm:presLayoutVars>
      </dgm:prSet>
      <dgm:spPr/>
    </dgm:pt>
    <dgm:pt modelId="{E8CAE598-F2FE-4379-9CFE-01C3F43C70C8}" type="pres">
      <dgm:prSet presAssocID="{2177D06F-3EBD-4CAD-8D61-798E4D8F3224}" presName="negativeSpace" presStyleCnt="0"/>
      <dgm:spPr/>
    </dgm:pt>
    <dgm:pt modelId="{607139AB-84CE-435F-99FE-E4E10B99AA78}" type="pres">
      <dgm:prSet presAssocID="{2177D06F-3EBD-4CAD-8D61-798E4D8F3224}" presName="childText" presStyleLbl="conFgAcc1" presStyleIdx="0" presStyleCnt="3">
        <dgm:presLayoutVars>
          <dgm:bulletEnabled val="1"/>
        </dgm:presLayoutVars>
      </dgm:prSet>
      <dgm:spPr/>
    </dgm:pt>
    <dgm:pt modelId="{F7A3AE97-8D66-4CF7-9B89-0C8B3319DCC7}" type="pres">
      <dgm:prSet presAssocID="{9C551C1D-652B-43B7-8E62-E560CB1F7749}" presName="spaceBetweenRectangles" presStyleCnt="0"/>
      <dgm:spPr/>
    </dgm:pt>
    <dgm:pt modelId="{2F66A5E4-241E-4C34-BED8-84F9F652BC11}" type="pres">
      <dgm:prSet presAssocID="{E8DB082D-A443-4048-B0E9-79EEE7858DD9}" presName="parentLin" presStyleCnt="0"/>
      <dgm:spPr/>
    </dgm:pt>
    <dgm:pt modelId="{92D363E1-BF41-41ED-BB9D-EA20BCB58958}" type="pres">
      <dgm:prSet presAssocID="{E8DB082D-A443-4048-B0E9-79EEE7858DD9}" presName="parentLeftMargin" presStyleLbl="node1" presStyleIdx="0" presStyleCnt="3"/>
      <dgm:spPr/>
    </dgm:pt>
    <dgm:pt modelId="{25A45D16-9676-472D-BB2C-6EF77F90B600}" type="pres">
      <dgm:prSet presAssocID="{E8DB082D-A443-4048-B0E9-79EEE7858DD9}" presName="parentText" presStyleLbl="node1" presStyleIdx="1" presStyleCnt="3">
        <dgm:presLayoutVars>
          <dgm:chMax val="0"/>
          <dgm:bulletEnabled val="1"/>
        </dgm:presLayoutVars>
      </dgm:prSet>
      <dgm:spPr/>
    </dgm:pt>
    <dgm:pt modelId="{CF9F7CE6-0E6C-4816-B5FA-BF2B859EB990}" type="pres">
      <dgm:prSet presAssocID="{E8DB082D-A443-4048-B0E9-79EEE7858DD9}" presName="negativeSpace" presStyleCnt="0"/>
      <dgm:spPr/>
    </dgm:pt>
    <dgm:pt modelId="{E2E81034-5DCE-45A0-8BC2-7DC2031AE61B}" type="pres">
      <dgm:prSet presAssocID="{E8DB082D-A443-4048-B0E9-79EEE7858DD9}" presName="childText" presStyleLbl="conFgAcc1" presStyleIdx="1" presStyleCnt="3">
        <dgm:presLayoutVars>
          <dgm:bulletEnabled val="1"/>
        </dgm:presLayoutVars>
      </dgm:prSet>
      <dgm:spPr/>
    </dgm:pt>
    <dgm:pt modelId="{DC57B4CE-AF0F-4429-85F3-BE7E86319A57}" type="pres">
      <dgm:prSet presAssocID="{CBC3EA70-5C0A-4FE6-AAE3-E9001B64ABEE}" presName="spaceBetweenRectangles" presStyleCnt="0"/>
      <dgm:spPr/>
    </dgm:pt>
    <dgm:pt modelId="{5BC05F7F-6C27-49B6-A46E-CC008628779A}" type="pres">
      <dgm:prSet presAssocID="{752A2AD9-8FC3-4671-8AD0-DFCE38D91587}" presName="parentLin" presStyleCnt="0"/>
      <dgm:spPr/>
    </dgm:pt>
    <dgm:pt modelId="{C1DE0D7C-4DDD-4323-924E-EBB2E7D9A955}" type="pres">
      <dgm:prSet presAssocID="{752A2AD9-8FC3-4671-8AD0-DFCE38D91587}" presName="parentLeftMargin" presStyleLbl="node1" presStyleIdx="1" presStyleCnt="3"/>
      <dgm:spPr/>
    </dgm:pt>
    <dgm:pt modelId="{159DD9D6-D7E4-42CD-A0B4-FA8AD27C1806}" type="pres">
      <dgm:prSet presAssocID="{752A2AD9-8FC3-4671-8AD0-DFCE38D91587}" presName="parentText" presStyleLbl="node1" presStyleIdx="2" presStyleCnt="3">
        <dgm:presLayoutVars>
          <dgm:chMax val="0"/>
          <dgm:bulletEnabled val="1"/>
        </dgm:presLayoutVars>
      </dgm:prSet>
      <dgm:spPr/>
    </dgm:pt>
    <dgm:pt modelId="{9D101055-6390-43BE-9813-5789524FDF8A}" type="pres">
      <dgm:prSet presAssocID="{752A2AD9-8FC3-4671-8AD0-DFCE38D91587}" presName="negativeSpace" presStyleCnt="0"/>
      <dgm:spPr/>
    </dgm:pt>
    <dgm:pt modelId="{7123D24E-9333-4053-B35B-98FC0936E72B}" type="pres">
      <dgm:prSet presAssocID="{752A2AD9-8FC3-4671-8AD0-DFCE38D91587}" presName="childText" presStyleLbl="conFgAcc1" presStyleIdx="2" presStyleCnt="3">
        <dgm:presLayoutVars>
          <dgm:bulletEnabled val="1"/>
        </dgm:presLayoutVars>
      </dgm:prSet>
      <dgm:spPr/>
    </dgm:pt>
  </dgm:ptLst>
  <dgm:cxnLst>
    <dgm:cxn modelId="{E94CA405-9C58-47AA-A465-660D11E1686A}" type="presOf" srcId="{752A2AD9-8FC3-4671-8AD0-DFCE38D91587}" destId="{C1DE0D7C-4DDD-4323-924E-EBB2E7D9A955}" srcOrd="0" destOrd="0" presId="urn:microsoft.com/office/officeart/2005/8/layout/list1"/>
    <dgm:cxn modelId="{946E6611-F740-4661-95A8-7E0A2A05C5EE}" type="presOf" srcId="{3FDE730E-F372-415C-85FF-CC8C8516C330}" destId="{EA7B6781-4C02-4AD2-B0E0-EB541046972E}" srcOrd="0" destOrd="0" presId="urn:microsoft.com/office/officeart/2005/8/layout/list1"/>
    <dgm:cxn modelId="{7500BE14-6F8C-483E-A5F3-B91C17487442}" type="presOf" srcId="{2177D06F-3EBD-4CAD-8D61-798E4D8F3224}" destId="{07D8AA9C-2310-4BAB-8730-BAA9A7892578}" srcOrd="0" destOrd="0" presId="urn:microsoft.com/office/officeart/2005/8/layout/list1"/>
    <dgm:cxn modelId="{F7C3951A-F5ED-4AFD-9AC8-253E4421C255}" type="presOf" srcId="{752A2AD9-8FC3-4671-8AD0-DFCE38D91587}" destId="{159DD9D6-D7E4-42CD-A0B4-FA8AD27C1806}" srcOrd="1" destOrd="0" presId="urn:microsoft.com/office/officeart/2005/8/layout/list1"/>
    <dgm:cxn modelId="{E3CD291C-8212-416E-8B8E-423BC57FE12F}" type="presOf" srcId="{E8DB082D-A443-4048-B0E9-79EEE7858DD9}" destId="{25A45D16-9676-472D-BB2C-6EF77F90B600}" srcOrd="1" destOrd="0" presId="urn:microsoft.com/office/officeart/2005/8/layout/list1"/>
    <dgm:cxn modelId="{9B3FCC3A-DE5B-4DC8-99B7-093F0AF86372}" type="presOf" srcId="{2177D06F-3EBD-4CAD-8D61-798E4D8F3224}" destId="{E8245F85-0E6E-4EEF-B48B-FCAC60BDE667}" srcOrd="1" destOrd="0" presId="urn:microsoft.com/office/officeart/2005/8/layout/list1"/>
    <dgm:cxn modelId="{BF5DCC41-DC47-4F37-BE8D-19EFBB0259DE}" srcId="{3FDE730E-F372-415C-85FF-CC8C8516C330}" destId="{2177D06F-3EBD-4CAD-8D61-798E4D8F3224}" srcOrd="0" destOrd="0" parTransId="{D27BEC82-A49E-4036-81AA-A5EC9EE10DF1}" sibTransId="{9C551C1D-652B-43B7-8E62-E560CB1F7749}"/>
    <dgm:cxn modelId="{167CAE49-7A0B-4CDD-8C98-93502CD8787E}" srcId="{3FDE730E-F372-415C-85FF-CC8C8516C330}" destId="{752A2AD9-8FC3-4671-8AD0-DFCE38D91587}" srcOrd="2" destOrd="0" parTransId="{8B2B5129-346A-4450-B3EA-01D5BE3218AA}" sibTransId="{7FD30764-CDBB-453A-B6DD-D661A70418A8}"/>
    <dgm:cxn modelId="{BFCEE38D-3ABF-4881-A72C-BAE637155A7F}" type="presOf" srcId="{E8DB082D-A443-4048-B0E9-79EEE7858DD9}" destId="{92D363E1-BF41-41ED-BB9D-EA20BCB58958}" srcOrd="0" destOrd="0" presId="urn:microsoft.com/office/officeart/2005/8/layout/list1"/>
    <dgm:cxn modelId="{ADC9B4C2-DA1F-4BB5-89EF-CB8DEF07C0F0}" srcId="{3FDE730E-F372-415C-85FF-CC8C8516C330}" destId="{E8DB082D-A443-4048-B0E9-79EEE7858DD9}" srcOrd="1" destOrd="0" parTransId="{846F7174-90FD-4C9E-9DA9-F15F2A2B6FFE}" sibTransId="{CBC3EA70-5C0A-4FE6-AAE3-E9001B64ABEE}"/>
    <dgm:cxn modelId="{87E106F0-2703-44C0-B56F-DF02B01A1398}" type="presParOf" srcId="{EA7B6781-4C02-4AD2-B0E0-EB541046972E}" destId="{144CB67E-8C03-4FAD-AF4C-9CC74D817107}" srcOrd="0" destOrd="0" presId="urn:microsoft.com/office/officeart/2005/8/layout/list1"/>
    <dgm:cxn modelId="{5547C4E1-D11E-497F-90D8-8A954A6E4B3B}" type="presParOf" srcId="{144CB67E-8C03-4FAD-AF4C-9CC74D817107}" destId="{07D8AA9C-2310-4BAB-8730-BAA9A7892578}" srcOrd="0" destOrd="0" presId="urn:microsoft.com/office/officeart/2005/8/layout/list1"/>
    <dgm:cxn modelId="{588078EF-D05A-442F-9C1A-2503CE550686}" type="presParOf" srcId="{144CB67E-8C03-4FAD-AF4C-9CC74D817107}" destId="{E8245F85-0E6E-4EEF-B48B-FCAC60BDE667}" srcOrd="1" destOrd="0" presId="urn:microsoft.com/office/officeart/2005/8/layout/list1"/>
    <dgm:cxn modelId="{A6A9C226-5AF5-4882-9560-73E2C601AD0A}" type="presParOf" srcId="{EA7B6781-4C02-4AD2-B0E0-EB541046972E}" destId="{E8CAE598-F2FE-4379-9CFE-01C3F43C70C8}" srcOrd="1" destOrd="0" presId="urn:microsoft.com/office/officeart/2005/8/layout/list1"/>
    <dgm:cxn modelId="{6D793758-0173-4EF0-964E-34EC0987B292}" type="presParOf" srcId="{EA7B6781-4C02-4AD2-B0E0-EB541046972E}" destId="{607139AB-84CE-435F-99FE-E4E10B99AA78}" srcOrd="2" destOrd="0" presId="urn:microsoft.com/office/officeart/2005/8/layout/list1"/>
    <dgm:cxn modelId="{CF0A1C26-45CC-4D28-93F5-6C8442511498}" type="presParOf" srcId="{EA7B6781-4C02-4AD2-B0E0-EB541046972E}" destId="{F7A3AE97-8D66-4CF7-9B89-0C8B3319DCC7}" srcOrd="3" destOrd="0" presId="urn:microsoft.com/office/officeart/2005/8/layout/list1"/>
    <dgm:cxn modelId="{4DE230FE-DFE2-4044-8BFB-152D8AE0C962}" type="presParOf" srcId="{EA7B6781-4C02-4AD2-B0E0-EB541046972E}" destId="{2F66A5E4-241E-4C34-BED8-84F9F652BC11}" srcOrd="4" destOrd="0" presId="urn:microsoft.com/office/officeart/2005/8/layout/list1"/>
    <dgm:cxn modelId="{6E893B1A-1BD5-4E69-8D07-2B44FDC9EEB5}" type="presParOf" srcId="{2F66A5E4-241E-4C34-BED8-84F9F652BC11}" destId="{92D363E1-BF41-41ED-BB9D-EA20BCB58958}" srcOrd="0" destOrd="0" presId="urn:microsoft.com/office/officeart/2005/8/layout/list1"/>
    <dgm:cxn modelId="{8DCBB105-EC43-4D8A-AD47-7BADE7019742}" type="presParOf" srcId="{2F66A5E4-241E-4C34-BED8-84F9F652BC11}" destId="{25A45D16-9676-472D-BB2C-6EF77F90B600}" srcOrd="1" destOrd="0" presId="urn:microsoft.com/office/officeart/2005/8/layout/list1"/>
    <dgm:cxn modelId="{4A9066B9-E47D-4415-8E9A-7F24AE7F4590}" type="presParOf" srcId="{EA7B6781-4C02-4AD2-B0E0-EB541046972E}" destId="{CF9F7CE6-0E6C-4816-B5FA-BF2B859EB990}" srcOrd="5" destOrd="0" presId="urn:microsoft.com/office/officeart/2005/8/layout/list1"/>
    <dgm:cxn modelId="{E0A88867-2076-4B96-A63D-C4FBB5F5E3F2}" type="presParOf" srcId="{EA7B6781-4C02-4AD2-B0E0-EB541046972E}" destId="{E2E81034-5DCE-45A0-8BC2-7DC2031AE61B}" srcOrd="6" destOrd="0" presId="urn:microsoft.com/office/officeart/2005/8/layout/list1"/>
    <dgm:cxn modelId="{2B4EF53D-5654-4D36-B6AF-959EA64D64FA}" type="presParOf" srcId="{EA7B6781-4C02-4AD2-B0E0-EB541046972E}" destId="{DC57B4CE-AF0F-4429-85F3-BE7E86319A57}" srcOrd="7" destOrd="0" presId="urn:microsoft.com/office/officeart/2005/8/layout/list1"/>
    <dgm:cxn modelId="{48394ABC-B684-40F1-B03C-7B69C7768B19}" type="presParOf" srcId="{EA7B6781-4C02-4AD2-B0E0-EB541046972E}" destId="{5BC05F7F-6C27-49B6-A46E-CC008628779A}" srcOrd="8" destOrd="0" presId="urn:microsoft.com/office/officeart/2005/8/layout/list1"/>
    <dgm:cxn modelId="{BE651E83-635E-4D45-8761-72BA18ECF9E2}" type="presParOf" srcId="{5BC05F7F-6C27-49B6-A46E-CC008628779A}" destId="{C1DE0D7C-4DDD-4323-924E-EBB2E7D9A955}" srcOrd="0" destOrd="0" presId="urn:microsoft.com/office/officeart/2005/8/layout/list1"/>
    <dgm:cxn modelId="{F3A9A354-5BD9-4D38-9A01-5F3A9D1339A6}" type="presParOf" srcId="{5BC05F7F-6C27-49B6-A46E-CC008628779A}" destId="{159DD9D6-D7E4-42CD-A0B4-FA8AD27C1806}" srcOrd="1" destOrd="0" presId="urn:microsoft.com/office/officeart/2005/8/layout/list1"/>
    <dgm:cxn modelId="{276B4FE7-6448-4D32-816E-174EC41F7D6C}" type="presParOf" srcId="{EA7B6781-4C02-4AD2-B0E0-EB541046972E}" destId="{9D101055-6390-43BE-9813-5789524FDF8A}" srcOrd="9" destOrd="0" presId="urn:microsoft.com/office/officeart/2005/8/layout/list1"/>
    <dgm:cxn modelId="{839D6A9F-95CD-4A58-A217-4BD701D07ECD}" type="presParOf" srcId="{EA7B6781-4C02-4AD2-B0E0-EB541046972E}" destId="{7123D24E-9333-4053-B35B-98FC0936E72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DE56AA-AA3F-474C-AA22-1954AB208278}"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US"/>
        </a:p>
      </dgm:t>
    </dgm:pt>
    <dgm:pt modelId="{412D8535-52D8-4CBD-81B9-7E13CEC53D13}">
      <dgm:prSet phldrT="[Text]" phldr="1"/>
      <dgm:spPr/>
      <dgm:t>
        <a:bodyPr/>
        <a:lstStyle/>
        <a:p>
          <a:endParaRPr lang="en-US" dirty="0"/>
        </a:p>
      </dgm:t>
    </dgm:pt>
    <dgm:pt modelId="{8AC205BE-9226-4372-B8F4-B66F1402B906}" type="parTrans" cxnId="{98E67CA6-0952-4E09-B42B-C7B8F63979A9}">
      <dgm:prSet/>
      <dgm:spPr/>
      <dgm:t>
        <a:bodyPr/>
        <a:lstStyle/>
        <a:p>
          <a:endParaRPr lang="en-US"/>
        </a:p>
      </dgm:t>
    </dgm:pt>
    <dgm:pt modelId="{66588580-70B6-496F-B16D-8C255D0420C7}" type="sibTrans" cxnId="{98E67CA6-0952-4E09-B42B-C7B8F63979A9}">
      <dgm:prSet/>
      <dgm:spPr/>
      <dgm:t>
        <a:bodyPr/>
        <a:lstStyle/>
        <a:p>
          <a:endParaRPr lang="en-US"/>
        </a:p>
      </dgm:t>
    </dgm:pt>
    <dgm:pt modelId="{1D1861F9-C1BB-4D87-B8FE-FAA00221F979}">
      <dgm:prSet phldrT="[Text]"/>
      <dgm:spPr/>
      <dgm:t>
        <a:bodyPr/>
        <a:lstStyle/>
        <a:p>
          <a:r>
            <a:rPr lang="en-US" dirty="0" err="1"/>
            <a:t>Zilla</a:t>
          </a:r>
          <a:r>
            <a:rPr lang="en-US" dirty="0"/>
            <a:t> </a:t>
          </a:r>
          <a:r>
            <a:rPr lang="en-US" dirty="0" err="1"/>
            <a:t>Parishad</a:t>
          </a:r>
          <a:endParaRPr lang="en-US" dirty="0"/>
        </a:p>
      </dgm:t>
    </dgm:pt>
    <dgm:pt modelId="{89B86A47-6DF5-4747-85E8-6450D76F66CF}" type="parTrans" cxnId="{8CAF724E-327A-4746-86E0-5D80B78F193F}">
      <dgm:prSet/>
      <dgm:spPr/>
      <dgm:t>
        <a:bodyPr/>
        <a:lstStyle/>
        <a:p>
          <a:endParaRPr lang="en-US"/>
        </a:p>
      </dgm:t>
    </dgm:pt>
    <dgm:pt modelId="{9A9B1C08-CDA1-45BB-A8C3-06255413AA3C}" type="sibTrans" cxnId="{8CAF724E-327A-4746-86E0-5D80B78F193F}">
      <dgm:prSet/>
      <dgm:spPr/>
      <dgm:t>
        <a:bodyPr/>
        <a:lstStyle/>
        <a:p>
          <a:endParaRPr lang="en-US"/>
        </a:p>
      </dgm:t>
    </dgm:pt>
    <dgm:pt modelId="{D4422AD8-DBF2-473E-B998-54F74FCEA640}">
      <dgm:prSet phldrT="[Text]" phldr="1"/>
      <dgm:spPr/>
      <dgm:t>
        <a:bodyPr/>
        <a:lstStyle/>
        <a:p>
          <a:endParaRPr lang="en-US" dirty="0"/>
        </a:p>
      </dgm:t>
    </dgm:pt>
    <dgm:pt modelId="{CA98F191-E36B-4D19-90B3-493C2B940F13}" type="parTrans" cxnId="{0B5F2C2F-75D6-48BE-9816-829003F08086}">
      <dgm:prSet/>
      <dgm:spPr/>
      <dgm:t>
        <a:bodyPr/>
        <a:lstStyle/>
        <a:p>
          <a:endParaRPr lang="en-US"/>
        </a:p>
      </dgm:t>
    </dgm:pt>
    <dgm:pt modelId="{6EDDC0C5-441D-49A6-A240-E0C1A9BDF6A4}" type="sibTrans" cxnId="{0B5F2C2F-75D6-48BE-9816-829003F08086}">
      <dgm:prSet/>
      <dgm:spPr/>
      <dgm:t>
        <a:bodyPr/>
        <a:lstStyle/>
        <a:p>
          <a:endParaRPr lang="en-US"/>
        </a:p>
      </dgm:t>
    </dgm:pt>
    <dgm:pt modelId="{BE4864E0-59AB-4BE4-BED2-E737EBB85973}">
      <dgm:prSet phldrT="[Text]"/>
      <dgm:spPr/>
      <dgm:t>
        <a:bodyPr/>
        <a:lstStyle/>
        <a:p>
          <a:r>
            <a:rPr lang="en-US" dirty="0" err="1"/>
            <a:t>Panchayath</a:t>
          </a:r>
          <a:r>
            <a:rPr lang="en-US" dirty="0"/>
            <a:t> </a:t>
          </a:r>
          <a:r>
            <a:rPr lang="en-US" dirty="0" err="1"/>
            <a:t>Samiti</a:t>
          </a:r>
          <a:endParaRPr lang="en-US" dirty="0"/>
        </a:p>
      </dgm:t>
    </dgm:pt>
    <dgm:pt modelId="{B25BCE83-03C0-4A26-9F06-186FC013732E}" type="parTrans" cxnId="{95CE1684-F640-4D71-A1C2-E88140DBA5DE}">
      <dgm:prSet/>
      <dgm:spPr/>
      <dgm:t>
        <a:bodyPr/>
        <a:lstStyle/>
        <a:p>
          <a:endParaRPr lang="en-US"/>
        </a:p>
      </dgm:t>
    </dgm:pt>
    <dgm:pt modelId="{AE9B3F8C-0E3B-4ADD-A93A-7F45C8EB56FB}" type="sibTrans" cxnId="{95CE1684-F640-4D71-A1C2-E88140DBA5DE}">
      <dgm:prSet/>
      <dgm:spPr/>
      <dgm:t>
        <a:bodyPr/>
        <a:lstStyle/>
        <a:p>
          <a:endParaRPr lang="en-US"/>
        </a:p>
      </dgm:t>
    </dgm:pt>
    <dgm:pt modelId="{C273C88A-DBEB-4414-8083-D4274398FF87}">
      <dgm:prSet phldrT="[Text]" phldr="1"/>
      <dgm:spPr/>
      <dgm:t>
        <a:bodyPr/>
        <a:lstStyle/>
        <a:p>
          <a:endParaRPr lang="en-US" dirty="0"/>
        </a:p>
      </dgm:t>
    </dgm:pt>
    <dgm:pt modelId="{D8370509-308D-444E-BEF1-F18EC7ED6BE6}" type="parTrans" cxnId="{A31CDC67-A634-45B6-AF42-66D196DC907A}">
      <dgm:prSet/>
      <dgm:spPr/>
      <dgm:t>
        <a:bodyPr/>
        <a:lstStyle/>
        <a:p>
          <a:endParaRPr lang="en-US"/>
        </a:p>
      </dgm:t>
    </dgm:pt>
    <dgm:pt modelId="{68D1AD3E-02F6-4D61-B01C-4D13B8DC1D2E}" type="sibTrans" cxnId="{A31CDC67-A634-45B6-AF42-66D196DC907A}">
      <dgm:prSet/>
      <dgm:spPr/>
      <dgm:t>
        <a:bodyPr/>
        <a:lstStyle/>
        <a:p>
          <a:endParaRPr lang="en-US"/>
        </a:p>
      </dgm:t>
    </dgm:pt>
    <dgm:pt modelId="{4824E33A-D49B-4AA8-B2C3-294778B354B3}">
      <dgm:prSet phldrT="[Text]"/>
      <dgm:spPr/>
      <dgm:t>
        <a:bodyPr/>
        <a:lstStyle/>
        <a:p>
          <a:r>
            <a:rPr lang="en-US" dirty="0" err="1"/>
            <a:t>Panchayath</a:t>
          </a:r>
          <a:endParaRPr lang="en-US" dirty="0"/>
        </a:p>
      </dgm:t>
    </dgm:pt>
    <dgm:pt modelId="{B1D08F05-44B4-4DD7-8315-38EDD05A3C6C}" type="parTrans" cxnId="{8423C1D8-4D0C-4F45-A79F-4EC15EC682B1}">
      <dgm:prSet/>
      <dgm:spPr/>
      <dgm:t>
        <a:bodyPr/>
        <a:lstStyle/>
        <a:p>
          <a:endParaRPr lang="en-US"/>
        </a:p>
      </dgm:t>
    </dgm:pt>
    <dgm:pt modelId="{BCCE56D2-C364-498C-80D8-0D8B8621A379}" type="sibTrans" cxnId="{8423C1D8-4D0C-4F45-A79F-4EC15EC682B1}">
      <dgm:prSet/>
      <dgm:spPr/>
      <dgm:t>
        <a:bodyPr/>
        <a:lstStyle/>
        <a:p>
          <a:endParaRPr lang="en-US"/>
        </a:p>
      </dgm:t>
    </dgm:pt>
    <dgm:pt modelId="{C0A5F2FB-2492-47BB-9C42-A99B5E70E8FD}" type="pres">
      <dgm:prSet presAssocID="{63DE56AA-AA3F-474C-AA22-1954AB208278}" presName="linearFlow" presStyleCnt="0">
        <dgm:presLayoutVars>
          <dgm:dir/>
          <dgm:animLvl val="lvl"/>
          <dgm:resizeHandles val="exact"/>
        </dgm:presLayoutVars>
      </dgm:prSet>
      <dgm:spPr/>
    </dgm:pt>
    <dgm:pt modelId="{A8BC322F-D08E-4592-B852-5C33EE907844}" type="pres">
      <dgm:prSet presAssocID="{412D8535-52D8-4CBD-81B9-7E13CEC53D13}" presName="composite" presStyleCnt="0"/>
      <dgm:spPr/>
    </dgm:pt>
    <dgm:pt modelId="{5212D743-3273-4AC6-89E3-15DFAEA0E6F6}" type="pres">
      <dgm:prSet presAssocID="{412D8535-52D8-4CBD-81B9-7E13CEC53D13}" presName="parentText" presStyleLbl="alignNode1" presStyleIdx="0" presStyleCnt="3">
        <dgm:presLayoutVars>
          <dgm:chMax val="1"/>
          <dgm:bulletEnabled val="1"/>
        </dgm:presLayoutVars>
      </dgm:prSet>
      <dgm:spPr/>
    </dgm:pt>
    <dgm:pt modelId="{10F3C425-E530-47D9-9FB5-CABADC871AFB}" type="pres">
      <dgm:prSet presAssocID="{412D8535-52D8-4CBD-81B9-7E13CEC53D13}" presName="descendantText" presStyleLbl="alignAcc1" presStyleIdx="0" presStyleCnt="3">
        <dgm:presLayoutVars>
          <dgm:bulletEnabled val="1"/>
        </dgm:presLayoutVars>
      </dgm:prSet>
      <dgm:spPr/>
    </dgm:pt>
    <dgm:pt modelId="{1A82469F-AEB5-4B67-A55F-FC24E6B5B561}" type="pres">
      <dgm:prSet presAssocID="{66588580-70B6-496F-B16D-8C255D0420C7}" presName="sp" presStyleCnt="0"/>
      <dgm:spPr/>
    </dgm:pt>
    <dgm:pt modelId="{E84718BA-A68C-4BDB-856A-B3A9D903DD2E}" type="pres">
      <dgm:prSet presAssocID="{D4422AD8-DBF2-473E-B998-54F74FCEA640}" presName="composite" presStyleCnt="0"/>
      <dgm:spPr/>
    </dgm:pt>
    <dgm:pt modelId="{A717A873-A21C-497E-B152-DDBE4C063B78}" type="pres">
      <dgm:prSet presAssocID="{D4422AD8-DBF2-473E-B998-54F74FCEA640}" presName="parentText" presStyleLbl="alignNode1" presStyleIdx="1" presStyleCnt="3">
        <dgm:presLayoutVars>
          <dgm:chMax val="1"/>
          <dgm:bulletEnabled val="1"/>
        </dgm:presLayoutVars>
      </dgm:prSet>
      <dgm:spPr/>
    </dgm:pt>
    <dgm:pt modelId="{DFD4D6D2-2D94-441F-B079-A4ABA3629577}" type="pres">
      <dgm:prSet presAssocID="{D4422AD8-DBF2-473E-B998-54F74FCEA640}" presName="descendantText" presStyleLbl="alignAcc1" presStyleIdx="1" presStyleCnt="3">
        <dgm:presLayoutVars>
          <dgm:bulletEnabled val="1"/>
        </dgm:presLayoutVars>
      </dgm:prSet>
      <dgm:spPr/>
    </dgm:pt>
    <dgm:pt modelId="{3653BFA1-4863-4E90-820D-812565AF701B}" type="pres">
      <dgm:prSet presAssocID="{6EDDC0C5-441D-49A6-A240-E0C1A9BDF6A4}" presName="sp" presStyleCnt="0"/>
      <dgm:spPr/>
    </dgm:pt>
    <dgm:pt modelId="{2416BC80-B2FF-4380-B583-2CF0B1A2D80F}" type="pres">
      <dgm:prSet presAssocID="{C273C88A-DBEB-4414-8083-D4274398FF87}" presName="composite" presStyleCnt="0"/>
      <dgm:spPr/>
    </dgm:pt>
    <dgm:pt modelId="{EB334FEC-E805-4033-AB10-6DF84BBA3210}" type="pres">
      <dgm:prSet presAssocID="{C273C88A-DBEB-4414-8083-D4274398FF87}" presName="parentText" presStyleLbl="alignNode1" presStyleIdx="2" presStyleCnt="3">
        <dgm:presLayoutVars>
          <dgm:chMax val="1"/>
          <dgm:bulletEnabled val="1"/>
        </dgm:presLayoutVars>
      </dgm:prSet>
      <dgm:spPr/>
    </dgm:pt>
    <dgm:pt modelId="{FC2FC14D-FD4D-4E72-B8B6-D469FC78C73B}" type="pres">
      <dgm:prSet presAssocID="{C273C88A-DBEB-4414-8083-D4274398FF87}" presName="descendantText" presStyleLbl="alignAcc1" presStyleIdx="2" presStyleCnt="3">
        <dgm:presLayoutVars>
          <dgm:bulletEnabled val="1"/>
        </dgm:presLayoutVars>
      </dgm:prSet>
      <dgm:spPr/>
    </dgm:pt>
  </dgm:ptLst>
  <dgm:cxnLst>
    <dgm:cxn modelId="{0B5F2C2F-75D6-48BE-9816-829003F08086}" srcId="{63DE56AA-AA3F-474C-AA22-1954AB208278}" destId="{D4422AD8-DBF2-473E-B998-54F74FCEA640}" srcOrd="1" destOrd="0" parTransId="{CA98F191-E36B-4D19-90B3-493C2B940F13}" sibTransId="{6EDDC0C5-441D-49A6-A240-E0C1A9BDF6A4}"/>
    <dgm:cxn modelId="{EBF8B02F-06D8-4B5C-97B5-66710F5A9BFD}" type="presOf" srcId="{D4422AD8-DBF2-473E-B998-54F74FCEA640}" destId="{A717A873-A21C-497E-B152-DDBE4C063B78}" srcOrd="0" destOrd="0" presId="urn:microsoft.com/office/officeart/2005/8/layout/chevron2"/>
    <dgm:cxn modelId="{8C801836-79AA-4EC3-82B6-DBA7E665A6FF}" type="presOf" srcId="{412D8535-52D8-4CBD-81B9-7E13CEC53D13}" destId="{5212D743-3273-4AC6-89E3-15DFAEA0E6F6}" srcOrd="0" destOrd="0" presId="urn:microsoft.com/office/officeart/2005/8/layout/chevron2"/>
    <dgm:cxn modelId="{C25DE45B-E8D2-4D31-9246-B1B73243AD14}" type="presOf" srcId="{63DE56AA-AA3F-474C-AA22-1954AB208278}" destId="{C0A5F2FB-2492-47BB-9C42-A99B5E70E8FD}" srcOrd="0" destOrd="0" presId="urn:microsoft.com/office/officeart/2005/8/layout/chevron2"/>
    <dgm:cxn modelId="{A31CDC67-A634-45B6-AF42-66D196DC907A}" srcId="{63DE56AA-AA3F-474C-AA22-1954AB208278}" destId="{C273C88A-DBEB-4414-8083-D4274398FF87}" srcOrd="2" destOrd="0" parTransId="{D8370509-308D-444E-BEF1-F18EC7ED6BE6}" sibTransId="{68D1AD3E-02F6-4D61-B01C-4D13B8DC1D2E}"/>
    <dgm:cxn modelId="{8CAF724E-327A-4746-86E0-5D80B78F193F}" srcId="{412D8535-52D8-4CBD-81B9-7E13CEC53D13}" destId="{1D1861F9-C1BB-4D87-B8FE-FAA00221F979}" srcOrd="0" destOrd="0" parTransId="{89B86A47-6DF5-4747-85E8-6450D76F66CF}" sibTransId="{9A9B1C08-CDA1-45BB-A8C3-06255413AA3C}"/>
    <dgm:cxn modelId="{6DAFDC5A-6608-45F2-9E1F-E96ABC672347}" type="presOf" srcId="{4824E33A-D49B-4AA8-B2C3-294778B354B3}" destId="{FC2FC14D-FD4D-4E72-B8B6-D469FC78C73B}" srcOrd="0" destOrd="0" presId="urn:microsoft.com/office/officeart/2005/8/layout/chevron2"/>
    <dgm:cxn modelId="{95CE1684-F640-4D71-A1C2-E88140DBA5DE}" srcId="{D4422AD8-DBF2-473E-B998-54F74FCEA640}" destId="{BE4864E0-59AB-4BE4-BED2-E737EBB85973}" srcOrd="0" destOrd="0" parTransId="{B25BCE83-03C0-4A26-9F06-186FC013732E}" sibTransId="{AE9B3F8C-0E3B-4ADD-A93A-7F45C8EB56FB}"/>
    <dgm:cxn modelId="{98E67CA6-0952-4E09-B42B-C7B8F63979A9}" srcId="{63DE56AA-AA3F-474C-AA22-1954AB208278}" destId="{412D8535-52D8-4CBD-81B9-7E13CEC53D13}" srcOrd="0" destOrd="0" parTransId="{8AC205BE-9226-4372-B8F4-B66F1402B906}" sibTransId="{66588580-70B6-496F-B16D-8C255D0420C7}"/>
    <dgm:cxn modelId="{ADE490CC-3369-4983-8F6E-17A27E6D9268}" type="presOf" srcId="{C273C88A-DBEB-4414-8083-D4274398FF87}" destId="{EB334FEC-E805-4033-AB10-6DF84BBA3210}" srcOrd="0" destOrd="0" presId="urn:microsoft.com/office/officeart/2005/8/layout/chevron2"/>
    <dgm:cxn modelId="{AE4FD5D3-F521-4FEB-B772-4A481AAEB650}" type="presOf" srcId="{1D1861F9-C1BB-4D87-B8FE-FAA00221F979}" destId="{10F3C425-E530-47D9-9FB5-CABADC871AFB}" srcOrd="0" destOrd="0" presId="urn:microsoft.com/office/officeart/2005/8/layout/chevron2"/>
    <dgm:cxn modelId="{8423C1D8-4D0C-4F45-A79F-4EC15EC682B1}" srcId="{C273C88A-DBEB-4414-8083-D4274398FF87}" destId="{4824E33A-D49B-4AA8-B2C3-294778B354B3}" srcOrd="0" destOrd="0" parTransId="{B1D08F05-44B4-4DD7-8315-38EDD05A3C6C}" sibTransId="{BCCE56D2-C364-498C-80D8-0D8B8621A379}"/>
    <dgm:cxn modelId="{F187A3F3-188B-4C84-8D9D-7FF855D2FEF5}" type="presOf" srcId="{BE4864E0-59AB-4BE4-BED2-E737EBB85973}" destId="{DFD4D6D2-2D94-441F-B079-A4ABA3629577}" srcOrd="0" destOrd="0" presId="urn:microsoft.com/office/officeart/2005/8/layout/chevron2"/>
    <dgm:cxn modelId="{A0E9685F-7FD5-4C90-9CDA-58ACEDDAE3C7}" type="presParOf" srcId="{C0A5F2FB-2492-47BB-9C42-A99B5E70E8FD}" destId="{A8BC322F-D08E-4592-B852-5C33EE907844}" srcOrd="0" destOrd="0" presId="urn:microsoft.com/office/officeart/2005/8/layout/chevron2"/>
    <dgm:cxn modelId="{A0729746-0699-47C7-8908-62228DB73995}" type="presParOf" srcId="{A8BC322F-D08E-4592-B852-5C33EE907844}" destId="{5212D743-3273-4AC6-89E3-15DFAEA0E6F6}" srcOrd="0" destOrd="0" presId="urn:microsoft.com/office/officeart/2005/8/layout/chevron2"/>
    <dgm:cxn modelId="{9A349526-9FEB-4445-B1D9-B51CA7E5121C}" type="presParOf" srcId="{A8BC322F-D08E-4592-B852-5C33EE907844}" destId="{10F3C425-E530-47D9-9FB5-CABADC871AFB}" srcOrd="1" destOrd="0" presId="urn:microsoft.com/office/officeart/2005/8/layout/chevron2"/>
    <dgm:cxn modelId="{8681259D-CE69-4DCB-ABE1-1D4EF7FD3D9A}" type="presParOf" srcId="{C0A5F2FB-2492-47BB-9C42-A99B5E70E8FD}" destId="{1A82469F-AEB5-4B67-A55F-FC24E6B5B561}" srcOrd="1" destOrd="0" presId="urn:microsoft.com/office/officeart/2005/8/layout/chevron2"/>
    <dgm:cxn modelId="{ED35AB5F-953F-453D-9B69-971E9B44AC49}" type="presParOf" srcId="{C0A5F2FB-2492-47BB-9C42-A99B5E70E8FD}" destId="{E84718BA-A68C-4BDB-856A-B3A9D903DD2E}" srcOrd="2" destOrd="0" presId="urn:microsoft.com/office/officeart/2005/8/layout/chevron2"/>
    <dgm:cxn modelId="{45A71C37-CCE4-483C-8F8C-A23BAFD42BB7}" type="presParOf" srcId="{E84718BA-A68C-4BDB-856A-B3A9D903DD2E}" destId="{A717A873-A21C-497E-B152-DDBE4C063B78}" srcOrd="0" destOrd="0" presId="urn:microsoft.com/office/officeart/2005/8/layout/chevron2"/>
    <dgm:cxn modelId="{9923E8FD-32A4-44D7-BFFC-17CDED8D1AC9}" type="presParOf" srcId="{E84718BA-A68C-4BDB-856A-B3A9D903DD2E}" destId="{DFD4D6D2-2D94-441F-B079-A4ABA3629577}" srcOrd="1" destOrd="0" presId="urn:microsoft.com/office/officeart/2005/8/layout/chevron2"/>
    <dgm:cxn modelId="{1685A24E-4E27-425E-AEEF-9B8F6F433897}" type="presParOf" srcId="{C0A5F2FB-2492-47BB-9C42-A99B5E70E8FD}" destId="{3653BFA1-4863-4E90-820D-812565AF701B}" srcOrd="3" destOrd="0" presId="urn:microsoft.com/office/officeart/2005/8/layout/chevron2"/>
    <dgm:cxn modelId="{8554D258-B7F9-49F3-8FBC-882A5656F939}" type="presParOf" srcId="{C0A5F2FB-2492-47BB-9C42-A99B5E70E8FD}" destId="{2416BC80-B2FF-4380-B583-2CF0B1A2D80F}" srcOrd="4" destOrd="0" presId="urn:microsoft.com/office/officeart/2005/8/layout/chevron2"/>
    <dgm:cxn modelId="{85303BA4-9632-4CC5-A678-F343C0C94A94}" type="presParOf" srcId="{2416BC80-B2FF-4380-B583-2CF0B1A2D80F}" destId="{EB334FEC-E805-4033-AB10-6DF84BBA3210}" srcOrd="0" destOrd="0" presId="urn:microsoft.com/office/officeart/2005/8/layout/chevron2"/>
    <dgm:cxn modelId="{6F166DC0-0BCA-4400-B63B-CD4CBE967642}" type="presParOf" srcId="{2416BC80-B2FF-4380-B583-2CF0B1A2D80F}" destId="{FC2FC14D-FD4D-4E72-B8B6-D469FC78C73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139AB-84CE-435F-99FE-E4E10B99AA78}">
      <dsp:nvSpPr>
        <dsp:cNvPr id="0" name=""/>
        <dsp:cNvSpPr/>
      </dsp:nvSpPr>
      <dsp:spPr>
        <a:xfrm>
          <a:off x="0" y="566280"/>
          <a:ext cx="8504238" cy="856800"/>
        </a:xfrm>
        <a:prstGeom prst="rect">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E8245F85-0E6E-4EEF-B48B-FCAC60BDE667}">
      <dsp:nvSpPr>
        <dsp:cNvPr id="0" name=""/>
        <dsp:cNvSpPr/>
      </dsp:nvSpPr>
      <dsp:spPr>
        <a:xfrm>
          <a:off x="425211" y="64439"/>
          <a:ext cx="5952966" cy="1003680"/>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5008" tIns="0" rIns="225008" bIns="0" numCol="1" spcCol="1270" anchor="ctr" anchorCtr="0">
          <a:noAutofit/>
        </a:bodyPr>
        <a:lstStyle/>
        <a:p>
          <a:pPr marL="0" lvl="0" indent="0" algn="l" defTabSz="1511300">
            <a:lnSpc>
              <a:spcPct val="90000"/>
            </a:lnSpc>
            <a:spcBef>
              <a:spcPct val="0"/>
            </a:spcBef>
            <a:spcAft>
              <a:spcPct val="35000"/>
            </a:spcAft>
            <a:buNone/>
          </a:pPr>
          <a:r>
            <a:rPr lang="en-US" sz="3400" kern="1200" dirty="0"/>
            <a:t>Public Health</a:t>
          </a:r>
        </a:p>
      </dsp:txBody>
      <dsp:txXfrm>
        <a:off x="474207" y="113435"/>
        <a:ext cx="5854974" cy="905688"/>
      </dsp:txXfrm>
    </dsp:sp>
    <dsp:sp modelId="{E2E81034-5DCE-45A0-8BC2-7DC2031AE61B}">
      <dsp:nvSpPr>
        <dsp:cNvPr id="0" name=""/>
        <dsp:cNvSpPr/>
      </dsp:nvSpPr>
      <dsp:spPr>
        <a:xfrm>
          <a:off x="0" y="2108520"/>
          <a:ext cx="8504238" cy="856800"/>
        </a:xfrm>
        <a:prstGeom prst="rect">
          <a:avLst/>
        </a:prstGeom>
        <a:solidFill>
          <a:schemeClr val="lt1">
            <a:alpha val="90000"/>
            <a:hueOff val="0"/>
            <a:satOff val="0"/>
            <a:lumOff val="0"/>
            <a:alphaOff val="0"/>
          </a:schemeClr>
        </a:solidFill>
        <a:ln w="11429" cap="flat" cmpd="sng" algn="ctr">
          <a:solidFill>
            <a:schemeClr val="accent3">
              <a:hueOff val="-4745762"/>
              <a:satOff val="-3118"/>
              <a:lumOff val="-6078"/>
              <a:alphaOff val="0"/>
            </a:schemeClr>
          </a:solidFill>
          <a:prstDash val="sysDash"/>
        </a:ln>
        <a:effectLst/>
      </dsp:spPr>
      <dsp:style>
        <a:lnRef idx="2">
          <a:scrgbClr r="0" g="0" b="0"/>
        </a:lnRef>
        <a:fillRef idx="1">
          <a:scrgbClr r="0" g="0" b="0"/>
        </a:fillRef>
        <a:effectRef idx="0">
          <a:scrgbClr r="0" g="0" b="0"/>
        </a:effectRef>
        <a:fontRef idx="minor"/>
      </dsp:style>
    </dsp:sp>
    <dsp:sp modelId="{25A45D16-9676-472D-BB2C-6EF77F90B600}">
      <dsp:nvSpPr>
        <dsp:cNvPr id="0" name=""/>
        <dsp:cNvSpPr/>
      </dsp:nvSpPr>
      <dsp:spPr>
        <a:xfrm>
          <a:off x="425211" y="1606680"/>
          <a:ext cx="5952966" cy="1003680"/>
        </a:xfrm>
        <a:prstGeom prst="roundRect">
          <a:avLst/>
        </a:prstGeom>
        <a:solidFill>
          <a:schemeClr val="accent3">
            <a:hueOff val="-4745762"/>
            <a:satOff val="-3118"/>
            <a:lumOff val="-6078"/>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5008" tIns="0" rIns="225008" bIns="0" numCol="1" spcCol="1270" anchor="ctr" anchorCtr="0">
          <a:noAutofit/>
        </a:bodyPr>
        <a:lstStyle/>
        <a:p>
          <a:pPr marL="0" lvl="0" indent="0" algn="l" defTabSz="1511300">
            <a:lnSpc>
              <a:spcPct val="90000"/>
            </a:lnSpc>
            <a:spcBef>
              <a:spcPct val="0"/>
            </a:spcBef>
            <a:spcAft>
              <a:spcPct val="35000"/>
            </a:spcAft>
            <a:buNone/>
          </a:pPr>
          <a:r>
            <a:rPr lang="en-US" sz="3400" kern="1200" dirty="0"/>
            <a:t>Family Welfare</a:t>
          </a:r>
        </a:p>
      </dsp:txBody>
      <dsp:txXfrm>
        <a:off x="474207" y="1655676"/>
        <a:ext cx="5854974" cy="905688"/>
      </dsp:txXfrm>
    </dsp:sp>
    <dsp:sp modelId="{7123D24E-9333-4053-B35B-98FC0936E72B}">
      <dsp:nvSpPr>
        <dsp:cNvPr id="0" name=""/>
        <dsp:cNvSpPr/>
      </dsp:nvSpPr>
      <dsp:spPr>
        <a:xfrm>
          <a:off x="0" y="3650760"/>
          <a:ext cx="8504238" cy="856800"/>
        </a:xfrm>
        <a:prstGeom prst="rect">
          <a:avLst/>
        </a:prstGeom>
        <a:solidFill>
          <a:schemeClr val="lt1">
            <a:alpha val="90000"/>
            <a:hueOff val="0"/>
            <a:satOff val="0"/>
            <a:lumOff val="0"/>
            <a:alphaOff val="0"/>
          </a:schemeClr>
        </a:solidFill>
        <a:ln w="11429" cap="flat" cmpd="sng" algn="ctr">
          <a:solidFill>
            <a:schemeClr val="accent3">
              <a:hueOff val="-9491525"/>
              <a:satOff val="-6236"/>
              <a:lumOff val="-12157"/>
              <a:alphaOff val="0"/>
            </a:schemeClr>
          </a:solidFill>
          <a:prstDash val="sysDash"/>
        </a:ln>
        <a:effectLst/>
      </dsp:spPr>
      <dsp:style>
        <a:lnRef idx="2">
          <a:scrgbClr r="0" g="0" b="0"/>
        </a:lnRef>
        <a:fillRef idx="1">
          <a:scrgbClr r="0" g="0" b="0"/>
        </a:fillRef>
        <a:effectRef idx="0">
          <a:scrgbClr r="0" g="0" b="0"/>
        </a:effectRef>
        <a:fontRef idx="minor"/>
      </dsp:style>
    </dsp:sp>
    <dsp:sp modelId="{159DD9D6-D7E4-42CD-A0B4-FA8AD27C1806}">
      <dsp:nvSpPr>
        <dsp:cNvPr id="0" name=""/>
        <dsp:cNvSpPr/>
      </dsp:nvSpPr>
      <dsp:spPr>
        <a:xfrm>
          <a:off x="425211" y="3148920"/>
          <a:ext cx="5952966" cy="1003680"/>
        </a:xfrm>
        <a:prstGeom prst="roundRect">
          <a:avLst/>
        </a:prstGeom>
        <a:solidFill>
          <a:schemeClr val="accent3">
            <a:hueOff val="-9491525"/>
            <a:satOff val="-6236"/>
            <a:lumOff val="-1215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5008" tIns="0" rIns="225008" bIns="0" numCol="1" spcCol="1270" anchor="ctr" anchorCtr="0">
          <a:noAutofit/>
        </a:bodyPr>
        <a:lstStyle/>
        <a:p>
          <a:pPr marL="0" lvl="0" indent="0" algn="l" defTabSz="1511300">
            <a:lnSpc>
              <a:spcPct val="90000"/>
            </a:lnSpc>
            <a:spcBef>
              <a:spcPct val="0"/>
            </a:spcBef>
            <a:spcAft>
              <a:spcPct val="35000"/>
            </a:spcAft>
            <a:buNone/>
          </a:pPr>
          <a:r>
            <a:rPr lang="en-US" sz="3400" kern="1200" dirty="0"/>
            <a:t>Medical Education</a:t>
          </a:r>
        </a:p>
      </dsp:txBody>
      <dsp:txXfrm>
        <a:off x="474207" y="3197916"/>
        <a:ext cx="5854974" cy="905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2D743-3273-4AC6-89E3-15DFAEA0E6F6}">
      <dsp:nvSpPr>
        <dsp:cNvPr id="0" name=""/>
        <dsp:cNvSpPr/>
      </dsp:nvSpPr>
      <dsp:spPr>
        <a:xfrm rot="5400000">
          <a:off x="-247798" y="249366"/>
          <a:ext cx="1651992" cy="1156394"/>
        </a:xfrm>
        <a:prstGeom prst="chevron">
          <a:avLst/>
        </a:prstGeom>
        <a:solidFill>
          <a:schemeClr val="accent2">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rot="-5400000">
        <a:off x="1" y="579764"/>
        <a:ext cx="1156394" cy="495598"/>
      </dsp:txXfrm>
    </dsp:sp>
    <dsp:sp modelId="{10F3C425-E530-47D9-9FB5-CABADC871AFB}">
      <dsp:nvSpPr>
        <dsp:cNvPr id="0" name=""/>
        <dsp:cNvSpPr/>
      </dsp:nvSpPr>
      <dsp:spPr>
        <a:xfrm rot="5400000">
          <a:off x="4293418" y="-3135456"/>
          <a:ext cx="1073794" cy="7347843"/>
        </a:xfrm>
        <a:prstGeom prst="round2SameRect">
          <a:avLst/>
        </a:prstGeom>
        <a:solidFill>
          <a:schemeClr val="lt1">
            <a:alpha val="90000"/>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33832" tIns="38735" rIns="38735" bIns="38735" numCol="1" spcCol="1270" anchor="ctr" anchorCtr="0">
          <a:noAutofit/>
        </a:bodyPr>
        <a:lstStyle/>
        <a:p>
          <a:pPr marL="285750" lvl="1" indent="-285750" algn="l" defTabSz="2711450">
            <a:lnSpc>
              <a:spcPct val="90000"/>
            </a:lnSpc>
            <a:spcBef>
              <a:spcPct val="0"/>
            </a:spcBef>
            <a:spcAft>
              <a:spcPct val="15000"/>
            </a:spcAft>
            <a:buChar char="•"/>
          </a:pPr>
          <a:r>
            <a:rPr lang="en-US" sz="6100" kern="1200" dirty="0" err="1"/>
            <a:t>Zilla</a:t>
          </a:r>
          <a:r>
            <a:rPr lang="en-US" sz="6100" kern="1200" dirty="0"/>
            <a:t> </a:t>
          </a:r>
          <a:r>
            <a:rPr lang="en-US" sz="6100" kern="1200" dirty="0" err="1"/>
            <a:t>Parishad</a:t>
          </a:r>
          <a:endParaRPr lang="en-US" sz="6100" kern="1200" dirty="0"/>
        </a:p>
      </dsp:txBody>
      <dsp:txXfrm rot="-5400000">
        <a:off x="1156394" y="53986"/>
        <a:ext cx="7295425" cy="968958"/>
      </dsp:txXfrm>
    </dsp:sp>
    <dsp:sp modelId="{A717A873-A21C-497E-B152-DDBE4C063B78}">
      <dsp:nvSpPr>
        <dsp:cNvPr id="0" name=""/>
        <dsp:cNvSpPr/>
      </dsp:nvSpPr>
      <dsp:spPr>
        <a:xfrm rot="5400000">
          <a:off x="-247798" y="1707802"/>
          <a:ext cx="1651992" cy="1156394"/>
        </a:xfrm>
        <a:prstGeom prst="chevron">
          <a:avLst/>
        </a:prstGeom>
        <a:solidFill>
          <a:schemeClr val="accent2">
            <a:hueOff val="3864684"/>
            <a:satOff val="-41326"/>
            <a:lumOff val="10784"/>
            <a:alphaOff val="0"/>
          </a:schemeClr>
        </a:solidFill>
        <a:ln w="11429" cap="flat" cmpd="sng" algn="ctr">
          <a:solidFill>
            <a:schemeClr val="accent2">
              <a:hueOff val="3864684"/>
              <a:satOff val="-41326"/>
              <a:lumOff val="10784"/>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rot="-5400000">
        <a:off x="1" y="2038200"/>
        <a:ext cx="1156394" cy="495598"/>
      </dsp:txXfrm>
    </dsp:sp>
    <dsp:sp modelId="{DFD4D6D2-2D94-441F-B079-A4ABA3629577}">
      <dsp:nvSpPr>
        <dsp:cNvPr id="0" name=""/>
        <dsp:cNvSpPr/>
      </dsp:nvSpPr>
      <dsp:spPr>
        <a:xfrm rot="5400000">
          <a:off x="4293418" y="-1677020"/>
          <a:ext cx="1073794" cy="7347843"/>
        </a:xfrm>
        <a:prstGeom prst="round2SameRect">
          <a:avLst/>
        </a:prstGeom>
        <a:solidFill>
          <a:schemeClr val="lt1">
            <a:alpha val="90000"/>
            <a:hueOff val="0"/>
            <a:satOff val="0"/>
            <a:lumOff val="0"/>
            <a:alphaOff val="0"/>
          </a:schemeClr>
        </a:solidFill>
        <a:ln w="11429" cap="flat" cmpd="sng" algn="ctr">
          <a:solidFill>
            <a:schemeClr val="accent2">
              <a:hueOff val="3864684"/>
              <a:satOff val="-41326"/>
              <a:lumOff val="10784"/>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33832" tIns="38735" rIns="38735" bIns="38735" numCol="1" spcCol="1270" anchor="ctr" anchorCtr="0">
          <a:noAutofit/>
        </a:bodyPr>
        <a:lstStyle/>
        <a:p>
          <a:pPr marL="285750" lvl="1" indent="-285750" algn="l" defTabSz="2711450">
            <a:lnSpc>
              <a:spcPct val="90000"/>
            </a:lnSpc>
            <a:spcBef>
              <a:spcPct val="0"/>
            </a:spcBef>
            <a:spcAft>
              <a:spcPct val="15000"/>
            </a:spcAft>
            <a:buChar char="•"/>
          </a:pPr>
          <a:r>
            <a:rPr lang="en-US" sz="6100" kern="1200" dirty="0" err="1"/>
            <a:t>Panchayath</a:t>
          </a:r>
          <a:r>
            <a:rPr lang="en-US" sz="6100" kern="1200" dirty="0"/>
            <a:t> </a:t>
          </a:r>
          <a:r>
            <a:rPr lang="en-US" sz="6100" kern="1200" dirty="0" err="1"/>
            <a:t>Samiti</a:t>
          </a:r>
          <a:endParaRPr lang="en-US" sz="6100" kern="1200" dirty="0"/>
        </a:p>
      </dsp:txBody>
      <dsp:txXfrm rot="-5400000">
        <a:off x="1156394" y="1512422"/>
        <a:ext cx="7295425" cy="968958"/>
      </dsp:txXfrm>
    </dsp:sp>
    <dsp:sp modelId="{EB334FEC-E805-4033-AB10-6DF84BBA3210}">
      <dsp:nvSpPr>
        <dsp:cNvPr id="0" name=""/>
        <dsp:cNvSpPr/>
      </dsp:nvSpPr>
      <dsp:spPr>
        <a:xfrm rot="5400000">
          <a:off x="-247798" y="3166238"/>
          <a:ext cx="1651992" cy="1156394"/>
        </a:xfrm>
        <a:prstGeom prst="chevron">
          <a:avLst/>
        </a:prstGeom>
        <a:solidFill>
          <a:schemeClr val="accent2">
            <a:hueOff val="7729367"/>
            <a:satOff val="-82653"/>
            <a:lumOff val="21569"/>
            <a:alphaOff val="0"/>
          </a:schemeClr>
        </a:solidFill>
        <a:ln w="11429" cap="flat" cmpd="sng" algn="ctr">
          <a:solidFill>
            <a:schemeClr val="accent2">
              <a:hueOff val="7729367"/>
              <a:satOff val="-82653"/>
              <a:lumOff val="21569"/>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rot="-5400000">
        <a:off x="1" y="3496636"/>
        <a:ext cx="1156394" cy="495598"/>
      </dsp:txXfrm>
    </dsp:sp>
    <dsp:sp modelId="{FC2FC14D-FD4D-4E72-B8B6-D469FC78C73B}">
      <dsp:nvSpPr>
        <dsp:cNvPr id="0" name=""/>
        <dsp:cNvSpPr/>
      </dsp:nvSpPr>
      <dsp:spPr>
        <a:xfrm rot="5400000">
          <a:off x="4293418" y="-218584"/>
          <a:ext cx="1073794" cy="7347843"/>
        </a:xfrm>
        <a:prstGeom prst="round2SameRect">
          <a:avLst/>
        </a:prstGeom>
        <a:solidFill>
          <a:schemeClr val="lt1">
            <a:alpha val="90000"/>
            <a:hueOff val="0"/>
            <a:satOff val="0"/>
            <a:lumOff val="0"/>
            <a:alphaOff val="0"/>
          </a:schemeClr>
        </a:solidFill>
        <a:ln w="11429" cap="flat" cmpd="sng" algn="ctr">
          <a:solidFill>
            <a:schemeClr val="accent2">
              <a:hueOff val="7729367"/>
              <a:satOff val="-82653"/>
              <a:lumOff val="21569"/>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33832" tIns="38735" rIns="38735" bIns="38735" numCol="1" spcCol="1270" anchor="ctr" anchorCtr="0">
          <a:noAutofit/>
        </a:bodyPr>
        <a:lstStyle/>
        <a:p>
          <a:pPr marL="285750" lvl="1" indent="-285750" algn="l" defTabSz="2711450">
            <a:lnSpc>
              <a:spcPct val="90000"/>
            </a:lnSpc>
            <a:spcBef>
              <a:spcPct val="0"/>
            </a:spcBef>
            <a:spcAft>
              <a:spcPct val="15000"/>
            </a:spcAft>
            <a:buChar char="•"/>
          </a:pPr>
          <a:r>
            <a:rPr lang="en-US" sz="6100" kern="1200" dirty="0" err="1"/>
            <a:t>Panchayath</a:t>
          </a:r>
          <a:endParaRPr lang="en-US" sz="6100" kern="1200" dirty="0"/>
        </a:p>
      </dsp:txBody>
      <dsp:txXfrm rot="-5400000">
        <a:off x="1156394" y="2970858"/>
        <a:ext cx="7295425" cy="9689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6/18/2024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6/18/2024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6/18/2024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6/18/2024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6/18/2024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testbook.com/ias-preparation/economic-surve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457200" y="990600"/>
            <a:ext cx="8082716" cy="3933825"/>
          </a:xfrm>
          <a:prstGeom prst="rect">
            <a:avLst/>
          </a:prstGeom>
          <a:noFill/>
          <a:ln w="9525">
            <a:noFill/>
            <a:miter lim="800000"/>
            <a:headEnd/>
            <a:tailEnd/>
          </a:ln>
          <a:effectLst/>
        </p:spPr>
      </p:pic>
      <p:sp>
        <p:nvSpPr>
          <p:cNvPr id="5" name="TextBox 4"/>
          <p:cNvSpPr txBox="1"/>
          <p:nvPr/>
        </p:nvSpPr>
        <p:spPr>
          <a:xfrm>
            <a:off x="3276600" y="2209800"/>
            <a:ext cx="5226110" cy="2123658"/>
          </a:xfrm>
          <a:prstGeom prst="rect">
            <a:avLst/>
          </a:prstGeom>
          <a:noFill/>
        </p:spPr>
        <p:txBody>
          <a:bodyPr wrap="none" rtlCol="0">
            <a:spAutoFit/>
          </a:bodyPr>
          <a:lstStyle/>
          <a:p>
            <a:pPr algn="ctr"/>
            <a:r>
              <a:rPr lang="en-IN" sz="2400" dirty="0"/>
              <a:t>Health Care Delivery System in India</a:t>
            </a:r>
          </a:p>
          <a:p>
            <a:pPr algn="ctr"/>
            <a:endParaRPr lang="en-IN" dirty="0"/>
          </a:p>
          <a:p>
            <a:pPr algn="ctr"/>
            <a:r>
              <a:rPr lang="en-IN" dirty="0" err="1">
                <a:solidFill>
                  <a:srgbClr val="C00000"/>
                </a:solidFill>
              </a:rPr>
              <a:t>Dr.Doss</a:t>
            </a:r>
            <a:r>
              <a:rPr lang="en-IN" dirty="0">
                <a:solidFill>
                  <a:srgbClr val="C00000"/>
                </a:solidFill>
              </a:rPr>
              <a:t> </a:t>
            </a:r>
            <a:r>
              <a:rPr lang="en-IN" dirty="0" err="1">
                <a:solidFill>
                  <a:srgbClr val="C00000"/>
                </a:solidFill>
              </a:rPr>
              <a:t>Prakash</a:t>
            </a:r>
            <a:r>
              <a:rPr lang="en-IN" dirty="0">
                <a:solidFill>
                  <a:srgbClr val="C00000"/>
                </a:solidFill>
              </a:rPr>
              <a:t> S</a:t>
            </a:r>
          </a:p>
          <a:p>
            <a:pPr algn="ctr"/>
            <a:r>
              <a:rPr lang="en-IN" dirty="0"/>
              <a:t>Prof &amp; Head</a:t>
            </a:r>
          </a:p>
          <a:p>
            <a:pPr algn="ctr"/>
            <a:r>
              <a:rPr lang="en-IN" dirty="0"/>
              <a:t>Dept of Community PT</a:t>
            </a:r>
          </a:p>
          <a:p>
            <a:pPr algn="ctr"/>
            <a:r>
              <a:rPr lang="en-IN" dirty="0"/>
              <a:t>MGM Institute of Physiotherapy</a:t>
            </a:r>
          </a:p>
          <a:p>
            <a:pPr algn="ctr"/>
            <a:r>
              <a:rPr lang="en-IN" dirty="0" err="1"/>
              <a:t>Chh</a:t>
            </a:r>
            <a:r>
              <a:rPr lang="en-IN" dirty="0"/>
              <a:t>. </a:t>
            </a:r>
            <a:r>
              <a:rPr lang="en-IN" dirty="0" err="1"/>
              <a:t>Sambhajinagar</a:t>
            </a:r>
            <a:endParaRPr lang="en-US" dirty="0"/>
          </a:p>
        </p:txBody>
      </p:sp>
      <p:pic>
        <p:nvPicPr>
          <p:cNvPr id="15363" name="Picture 3" descr="C:\Users\DOSS PARKASH\Desktop\MGM Logos and pics\MGM Marathi LOGO 2_page-369.jpg"/>
          <p:cNvPicPr>
            <a:picLocks noChangeAspect="1" noChangeArrowheads="1"/>
          </p:cNvPicPr>
          <p:nvPr/>
        </p:nvPicPr>
        <p:blipFill>
          <a:blip r:embed="rId3" cstate="print"/>
          <a:srcRect/>
          <a:stretch>
            <a:fillRect/>
          </a:stretch>
        </p:blipFill>
        <p:spPr bwMode="auto">
          <a:xfrm>
            <a:off x="7620000" y="304800"/>
            <a:ext cx="990600" cy="49697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HEALTH CARE DELIVERY SYSTEM </a:t>
            </a:r>
            <a:endParaRPr lang="en-US" dirty="0"/>
          </a:p>
        </p:txBody>
      </p:sp>
      <p:sp>
        <p:nvSpPr>
          <p:cNvPr id="3" name="Content Placeholder 2"/>
          <p:cNvSpPr>
            <a:spLocks noGrp="1"/>
          </p:cNvSpPr>
          <p:nvPr>
            <p:ph sz="quarter" idx="1"/>
          </p:nvPr>
        </p:nvSpPr>
        <p:spPr/>
        <p:txBody>
          <a:bodyPr/>
          <a:lstStyle/>
          <a:p>
            <a:r>
              <a:rPr lang="en-US" dirty="0"/>
              <a:t>It is designed to meet the health needs of the community, through the use of available knowledge and resources. </a:t>
            </a:r>
          </a:p>
          <a:p>
            <a:r>
              <a:rPr lang="en-US" dirty="0"/>
              <a:t>Two major themes: It should meet the needs of entire population and not merely selected group. </a:t>
            </a:r>
          </a:p>
          <a:p>
            <a:r>
              <a:rPr lang="en-US" dirty="0"/>
              <a:t>Focus on Primary health care</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AIIMS – New Delhi </a:t>
            </a:r>
            <a:endParaRPr lang="en-US" dirty="0"/>
          </a:p>
        </p:txBody>
      </p:sp>
      <p:pic>
        <p:nvPicPr>
          <p:cNvPr id="5122" name="Picture 2"/>
          <p:cNvPicPr>
            <a:picLocks noGrp="1" noChangeAspect="1" noChangeArrowheads="1"/>
          </p:cNvPicPr>
          <p:nvPr>
            <p:ph sz="quarter" idx="1"/>
          </p:nvPr>
        </p:nvPicPr>
        <p:blipFill>
          <a:blip r:embed="rId2"/>
          <a:srcRect/>
          <a:stretch>
            <a:fillRect/>
          </a:stretch>
        </p:blipFill>
        <p:spPr bwMode="auto">
          <a:xfrm>
            <a:off x="614630" y="1527175"/>
            <a:ext cx="7878227" cy="4572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KEM Hospital</a:t>
            </a:r>
            <a:endParaRPr lang="en-US" dirty="0"/>
          </a:p>
        </p:txBody>
      </p:sp>
      <p:pic>
        <p:nvPicPr>
          <p:cNvPr id="6147" name="Picture 3"/>
          <p:cNvPicPr>
            <a:picLocks noChangeAspect="1" noChangeArrowheads="1"/>
          </p:cNvPicPr>
          <p:nvPr/>
        </p:nvPicPr>
        <p:blipFill>
          <a:blip r:embed="rId2"/>
          <a:srcRect/>
          <a:stretch>
            <a:fillRect/>
          </a:stretch>
        </p:blipFill>
        <p:spPr bwMode="auto">
          <a:xfrm>
            <a:off x="990600" y="1905000"/>
            <a:ext cx="7422663" cy="3962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GMC Aurangabad  &amp; PHC – </a:t>
            </a:r>
            <a:r>
              <a:rPr lang="en-IN" dirty="0" err="1"/>
              <a:t>Daultabad</a:t>
            </a:r>
            <a:r>
              <a:rPr lang="en-IN" dirty="0"/>
              <a:t> </a:t>
            </a:r>
            <a:endParaRPr lang="en-US" dirty="0"/>
          </a:p>
        </p:txBody>
      </p:sp>
      <p:pic>
        <p:nvPicPr>
          <p:cNvPr id="7170" name="Picture 2"/>
          <p:cNvPicPr>
            <a:picLocks noGrp="1" noChangeAspect="1" noChangeArrowheads="1"/>
          </p:cNvPicPr>
          <p:nvPr>
            <p:ph sz="quarter" idx="1"/>
          </p:nvPr>
        </p:nvPicPr>
        <p:blipFill>
          <a:blip r:embed="rId2"/>
          <a:srcRect/>
          <a:stretch>
            <a:fillRect/>
          </a:stretch>
        </p:blipFill>
        <p:spPr bwMode="auto">
          <a:xfrm>
            <a:off x="3505200" y="3581400"/>
            <a:ext cx="4768203" cy="2465294"/>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762000" y="990600"/>
            <a:ext cx="4633719" cy="2438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rmAutofit fontScale="90000"/>
          </a:bodyPr>
          <a:lstStyle/>
          <a:p>
            <a:r>
              <a:rPr lang="en-IN" dirty="0"/>
              <a:t>Organization of Health Care Delivery </a:t>
            </a:r>
            <a:br>
              <a:rPr lang="en-IN" dirty="0"/>
            </a:br>
            <a:r>
              <a:rPr lang="en-IN" dirty="0"/>
              <a:t>System in India</a:t>
            </a:r>
            <a:endParaRPr lang="en-US" dirty="0"/>
          </a:p>
        </p:txBody>
      </p:sp>
      <p:sp>
        <p:nvSpPr>
          <p:cNvPr id="3" name="Content Placeholder 2"/>
          <p:cNvSpPr>
            <a:spLocks noGrp="1"/>
          </p:cNvSpPr>
          <p:nvPr>
            <p:ph sz="quarter" idx="1"/>
          </p:nvPr>
        </p:nvSpPr>
        <p:spPr/>
        <p:txBody>
          <a:bodyPr/>
          <a:lstStyle/>
          <a:p>
            <a:r>
              <a:rPr lang="en-IN" dirty="0"/>
              <a:t>Three Tier System</a:t>
            </a:r>
          </a:p>
          <a:p>
            <a:r>
              <a:rPr lang="en-IN" dirty="0"/>
              <a:t>Central Level</a:t>
            </a:r>
          </a:p>
          <a:p>
            <a:r>
              <a:rPr lang="en-IN" dirty="0"/>
              <a:t>State Level</a:t>
            </a:r>
          </a:p>
          <a:p>
            <a:r>
              <a:rPr lang="en-IN" dirty="0"/>
              <a:t>District Level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Health care delivery system </a:t>
            </a:r>
            <a:endParaRPr lang="en-US" dirty="0"/>
          </a:p>
        </p:txBody>
      </p:sp>
      <p:sp>
        <p:nvSpPr>
          <p:cNvPr id="3" name="Content Placeholder 2"/>
          <p:cNvSpPr>
            <a:spLocks noGrp="1"/>
          </p:cNvSpPr>
          <p:nvPr>
            <p:ph sz="quarter" idx="1"/>
          </p:nvPr>
        </p:nvSpPr>
        <p:spPr/>
        <p:txBody>
          <a:bodyPr/>
          <a:lstStyle/>
          <a:p>
            <a:r>
              <a:rPr lang="en-IN" dirty="0"/>
              <a:t>Implies the organization</a:t>
            </a:r>
          </a:p>
          <a:p>
            <a:r>
              <a:rPr lang="en-IN" dirty="0"/>
              <a:t>Staffing</a:t>
            </a:r>
          </a:p>
          <a:p>
            <a:r>
              <a:rPr lang="en-IN" dirty="0"/>
              <a:t>Regulation</a:t>
            </a:r>
          </a:p>
          <a:p>
            <a:r>
              <a:rPr lang="en-IN" dirty="0"/>
              <a:t>Delivery </a:t>
            </a:r>
          </a:p>
          <a:p>
            <a:r>
              <a:rPr lang="en-IN" dirty="0"/>
              <a:t>Quality Control of the health care services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At the centre</a:t>
            </a:r>
            <a:endParaRPr lang="en-US" dirty="0"/>
          </a:p>
        </p:txBody>
      </p:sp>
      <p:sp>
        <p:nvSpPr>
          <p:cNvPr id="3" name="Content Placeholder 2"/>
          <p:cNvSpPr>
            <a:spLocks noGrp="1"/>
          </p:cNvSpPr>
          <p:nvPr>
            <p:ph sz="quarter" idx="1"/>
          </p:nvPr>
        </p:nvSpPr>
        <p:spPr>
          <a:xfrm>
            <a:off x="301752" y="2060448"/>
            <a:ext cx="8503920" cy="2359152"/>
          </a:xfrm>
        </p:spPr>
        <p:txBody>
          <a:bodyPr>
            <a:normAutofit/>
          </a:bodyPr>
          <a:lstStyle/>
          <a:p>
            <a:r>
              <a:rPr lang="en-US" dirty="0"/>
              <a:t>The official “organs” of the health system at the </a:t>
            </a:r>
            <a:r>
              <a:rPr lang="en-US" b="1" dirty="0"/>
              <a:t> </a:t>
            </a:r>
            <a:endParaRPr lang="en-US" dirty="0"/>
          </a:p>
          <a:p>
            <a:pPr>
              <a:buNone/>
            </a:pPr>
            <a:r>
              <a:rPr lang="en-US" dirty="0"/>
              <a:t>National level consist of </a:t>
            </a:r>
          </a:p>
          <a:p>
            <a:pPr lvl="1"/>
            <a:r>
              <a:rPr lang="en-US" b="1" dirty="0"/>
              <a:t>Ministry of Health and Family Welfare</a:t>
            </a:r>
          </a:p>
          <a:p>
            <a:pPr lvl="1"/>
            <a:r>
              <a:rPr lang="en-US" b="1" dirty="0"/>
              <a:t>The Directorate General of Health Services</a:t>
            </a:r>
          </a:p>
          <a:p>
            <a:pPr lvl="1"/>
            <a:r>
              <a:rPr lang="en-US" b="1" dirty="0"/>
              <a:t>The Central Council of Health and Family Welfare</a:t>
            </a:r>
          </a:p>
          <a:p>
            <a:endParaRPr lang="en-US"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a:t>Dr. </a:t>
            </a:r>
            <a:r>
              <a:rPr lang="en-US" dirty="0" err="1"/>
              <a:t>Mansukh</a:t>
            </a:r>
            <a:r>
              <a:rPr lang="en-US" dirty="0"/>
              <a:t> </a:t>
            </a:r>
            <a:r>
              <a:rPr lang="en-US" dirty="0" err="1"/>
              <a:t>Mandaviya</a:t>
            </a:r>
            <a:endParaRPr lang="en-US" dirty="0"/>
          </a:p>
          <a:p>
            <a:pPr>
              <a:buNone/>
            </a:pPr>
            <a:r>
              <a:rPr lang="en-US" sz="1600" cap="all" dirty="0"/>
              <a:t>CABINET MINISTER</a:t>
            </a:r>
          </a:p>
          <a:p>
            <a:pPr>
              <a:buNone/>
            </a:pPr>
            <a:r>
              <a:rPr lang="en-IN" sz="1600" cap="all" dirty="0"/>
              <a:t>Ministry of health &amp; family welfare </a:t>
            </a:r>
          </a:p>
          <a:p>
            <a:pPr>
              <a:buNone/>
            </a:pPr>
            <a:endParaRPr lang="en-IN" b="1" cap="all" dirty="0"/>
          </a:p>
          <a:p>
            <a:r>
              <a:rPr lang="en-US" dirty="0"/>
              <a:t>PROF. S. P. SINGH BAGHEL</a:t>
            </a:r>
          </a:p>
          <a:p>
            <a:pPr>
              <a:buNone/>
            </a:pPr>
            <a:r>
              <a:rPr lang="en-US" sz="1600" cap="all" dirty="0"/>
              <a:t>MINISTER OF STATE FOR HEALTH AND FAMILY WELFARE</a:t>
            </a:r>
          </a:p>
          <a:p>
            <a:pPr>
              <a:buNone/>
            </a:pPr>
            <a:endParaRPr lang="en-IN" b="1" cap="all" dirty="0"/>
          </a:p>
          <a:p>
            <a:pPr>
              <a:buNone/>
            </a:pPr>
            <a:r>
              <a:rPr lang="en-US" dirty="0"/>
              <a:t>Dr. </a:t>
            </a:r>
            <a:r>
              <a:rPr lang="en-US" dirty="0" err="1"/>
              <a:t>Bharati</a:t>
            </a:r>
            <a:r>
              <a:rPr lang="en-US" dirty="0"/>
              <a:t> </a:t>
            </a:r>
            <a:r>
              <a:rPr lang="en-US" dirty="0" err="1"/>
              <a:t>Pravin</a:t>
            </a:r>
            <a:r>
              <a:rPr lang="en-US" dirty="0"/>
              <a:t> </a:t>
            </a:r>
            <a:r>
              <a:rPr lang="en-US" dirty="0" err="1"/>
              <a:t>Pawar</a:t>
            </a:r>
            <a:endParaRPr lang="en-US" dirty="0"/>
          </a:p>
          <a:p>
            <a:pPr>
              <a:buNone/>
            </a:pPr>
            <a:r>
              <a:rPr lang="en-US" sz="1800" dirty="0"/>
              <a:t>Minister of State </a:t>
            </a:r>
          </a:p>
          <a:p>
            <a:pPr>
              <a:buNone/>
            </a:pPr>
            <a:r>
              <a:rPr lang="en-IN" sz="1800" cap="all" dirty="0"/>
              <a:t>Ministry of health &amp; family welfare </a:t>
            </a:r>
          </a:p>
          <a:p>
            <a:pPr>
              <a:buNone/>
            </a:pPr>
            <a:endParaRPr lang="en-US" dirty="0"/>
          </a:p>
          <a:p>
            <a:pPr>
              <a:buNone/>
            </a:pPr>
            <a:endParaRPr lang="en-US" b="1" cap="all"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
          </p:nvPr>
        </p:nvPicPr>
        <p:blipFill>
          <a:blip r:embed="rId2"/>
          <a:srcRect/>
          <a:stretch>
            <a:fillRect/>
          </a:stretch>
        </p:blipFill>
        <p:spPr bwMode="auto">
          <a:xfrm>
            <a:off x="1646855" y="1527175"/>
            <a:ext cx="5813778" cy="45720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069848"/>
            <a:ext cx="8534400" cy="758952"/>
          </a:xfrm>
        </p:spPr>
        <p:txBody>
          <a:bodyPr>
            <a:normAutofit fontScale="90000"/>
          </a:bodyPr>
          <a:lstStyle/>
          <a:p>
            <a:r>
              <a:rPr lang="en-US" b="1" dirty="0"/>
              <a:t>Functions of Union Ministry of Health and Family Welfare </a:t>
            </a:r>
            <a:br>
              <a:rPr lang="en-US" b="1" dirty="0"/>
            </a:br>
            <a:endParaRPr lang="en-US" dirty="0"/>
          </a:p>
        </p:txBody>
      </p:sp>
      <p:sp>
        <p:nvSpPr>
          <p:cNvPr id="3" name="Content Placeholder 2"/>
          <p:cNvSpPr>
            <a:spLocks noGrp="1"/>
          </p:cNvSpPr>
          <p:nvPr>
            <p:ph sz="quarter" idx="1"/>
          </p:nvPr>
        </p:nvSpPr>
        <p:spPr>
          <a:xfrm>
            <a:off x="301752" y="2441448"/>
            <a:ext cx="8503920" cy="2054352"/>
          </a:xfrm>
        </p:spPr>
        <p:txBody>
          <a:bodyPr>
            <a:normAutofit fontScale="92500" lnSpcReduction="10000"/>
          </a:bodyPr>
          <a:lstStyle/>
          <a:p>
            <a:r>
              <a:rPr lang="en-US" dirty="0"/>
              <a:t>Seventh schedule of Article 246 of the constitution of India under</a:t>
            </a:r>
          </a:p>
          <a:p>
            <a:r>
              <a:rPr lang="en-US" dirty="0"/>
              <a:t>Union list and</a:t>
            </a:r>
          </a:p>
          <a:p>
            <a:r>
              <a:rPr lang="en-US" dirty="0"/>
              <a:t>Concurrent list</a:t>
            </a:r>
          </a:p>
          <a:p>
            <a:r>
              <a:rPr lang="en-US" dirty="0">
                <a:solidFill>
                  <a:srgbClr val="C00000"/>
                </a:solidFill>
              </a:rPr>
              <a:t>State List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DP_of_Indian_states_2020.png"/>
          <p:cNvPicPr>
            <a:picLocks noGrp="1" noChangeAspect="1"/>
          </p:cNvPicPr>
          <p:nvPr>
            <p:ph sz="quarter" idx="1"/>
          </p:nvPr>
        </p:nvPicPr>
        <p:blipFill>
          <a:blip r:embed="rId2" cstate="print"/>
          <a:stretch>
            <a:fillRect/>
          </a:stretch>
        </p:blipFill>
        <p:spPr>
          <a:xfrm>
            <a:off x="457200" y="381000"/>
            <a:ext cx="4865370" cy="5861892"/>
          </a:xfrm>
        </p:spPr>
      </p:pic>
      <p:sp>
        <p:nvSpPr>
          <p:cNvPr id="5" name="TextBox 4"/>
          <p:cNvSpPr txBox="1"/>
          <p:nvPr/>
        </p:nvSpPr>
        <p:spPr>
          <a:xfrm>
            <a:off x="5867400" y="4267200"/>
            <a:ext cx="2885726" cy="1200329"/>
          </a:xfrm>
          <a:prstGeom prst="rect">
            <a:avLst/>
          </a:prstGeom>
          <a:noFill/>
        </p:spPr>
        <p:txBody>
          <a:bodyPr wrap="none" rtlCol="0">
            <a:spAutoFit/>
          </a:bodyPr>
          <a:lstStyle/>
          <a:p>
            <a:r>
              <a:rPr lang="en-IN" sz="3600" b="1" dirty="0"/>
              <a:t>28 states &amp; </a:t>
            </a:r>
          </a:p>
          <a:p>
            <a:r>
              <a:rPr lang="en-IN" sz="3600" b="1" dirty="0"/>
              <a:t>8 UT’s</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Union list</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a:t>International health relations and administration of port quarantine.</a:t>
            </a:r>
          </a:p>
          <a:p>
            <a:r>
              <a:rPr lang="en-US" dirty="0"/>
              <a:t>Administration of Central Institutes such as All India Institute of Hygiene and Public Health, Kolkata.</a:t>
            </a:r>
          </a:p>
          <a:p>
            <a:r>
              <a:rPr lang="en-US" dirty="0"/>
              <a:t> Promotion of research through research </a:t>
            </a:r>
            <a:r>
              <a:rPr lang="en-US" dirty="0" err="1"/>
              <a:t>centres</a:t>
            </a:r>
            <a:endParaRPr lang="en-US" dirty="0"/>
          </a:p>
          <a:p>
            <a:r>
              <a:rPr lang="en-US" dirty="0"/>
              <a:t> Regulation and development of medical, pharmaceutical, dental, physiotherapy, nursing and allied health professions</a:t>
            </a:r>
          </a:p>
          <a:p>
            <a:r>
              <a:rPr lang="en-US" dirty="0"/>
              <a:t>Establishment and maintenance of drug standards</a:t>
            </a:r>
          </a:p>
          <a:p>
            <a:r>
              <a:rPr lang="en-US" dirty="0"/>
              <a:t>Census and collection and publication of other statistical data</a:t>
            </a:r>
          </a:p>
          <a:p>
            <a:r>
              <a:rPr lang="en-US" dirty="0"/>
              <a:t>Immigration and emigration</a:t>
            </a:r>
          </a:p>
          <a:p>
            <a:r>
              <a:rPr lang="en-US" dirty="0"/>
              <a:t>Regulation of </a:t>
            </a:r>
            <a:r>
              <a:rPr lang="en-US" dirty="0" err="1"/>
              <a:t>labour</a:t>
            </a:r>
            <a:r>
              <a:rPr lang="en-US" dirty="0"/>
              <a:t> in the working of mines and oil fields</a:t>
            </a:r>
          </a:p>
          <a:p>
            <a:r>
              <a:rPr lang="en-US" dirty="0"/>
              <a:t>Coordination with states and with other ministries for promotion of health</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536448"/>
            <a:ext cx="8534400" cy="758952"/>
          </a:xfrm>
        </p:spPr>
        <p:txBody>
          <a:bodyPr>
            <a:normAutofit fontScale="90000"/>
          </a:bodyPr>
          <a:lstStyle/>
          <a:p>
            <a:r>
              <a:rPr lang="en-US" b="1" dirty="0"/>
              <a:t>Concurrent list</a:t>
            </a:r>
            <a:br>
              <a:rPr lang="en-US" b="1" dirty="0"/>
            </a:br>
            <a:endParaRPr lang="en-US" dirty="0"/>
          </a:p>
        </p:txBody>
      </p:sp>
      <p:sp>
        <p:nvSpPr>
          <p:cNvPr id="3" name="Content Placeholder 2"/>
          <p:cNvSpPr>
            <a:spLocks noGrp="1"/>
          </p:cNvSpPr>
          <p:nvPr>
            <p:ph sz="quarter" idx="1"/>
          </p:nvPr>
        </p:nvSpPr>
        <p:spPr/>
        <p:txBody>
          <a:bodyPr>
            <a:normAutofit lnSpcReduction="10000"/>
          </a:bodyPr>
          <a:lstStyle/>
          <a:p>
            <a:pPr>
              <a:buNone/>
            </a:pPr>
            <a:r>
              <a:rPr lang="en-US" dirty="0"/>
              <a:t>Responsibility of both the union and state governments</a:t>
            </a:r>
          </a:p>
          <a:p>
            <a:r>
              <a:rPr lang="en-US" dirty="0"/>
              <a:t>Prevention and extension of communicable diseases</a:t>
            </a:r>
          </a:p>
          <a:p>
            <a:r>
              <a:rPr lang="en-US" dirty="0"/>
              <a:t>Prevention of adulteration of food stuffs</a:t>
            </a:r>
          </a:p>
          <a:p>
            <a:r>
              <a:rPr lang="en-US" dirty="0"/>
              <a:t>Control of drugs and poisons</a:t>
            </a:r>
          </a:p>
          <a:p>
            <a:r>
              <a:rPr lang="en-US" dirty="0"/>
              <a:t>Vital statistics</a:t>
            </a:r>
          </a:p>
          <a:p>
            <a:r>
              <a:rPr lang="en-US" dirty="0" err="1"/>
              <a:t>Labour</a:t>
            </a:r>
            <a:r>
              <a:rPr lang="en-US" dirty="0"/>
              <a:t> welfare</a:t>
            </a:r>
          </a:p>
          <a:p>
            <a:r>
              <a:rPr lang="en-US" dirty="0"/>
              <a:t> Ports other than major</a:t>
            </a:r>
          </a:p>
          <a:p>
            <a:r>
              <a:rPr lang="en-US" dirty="0"/>
              <a:t>Economic and social planning</a:t>
            </a:r>
          </a:p>
          <a:p>
            <a:r>
              <a:rPr lang="en-US" dirty="0"/>
              <a:t>Population control and Family Planning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DGHS</a:t>
            </a:r>
          </a:p>
        </p:txBody>
      </p:sp>
      <p:pic>
        <p:nvPicPr>
          <p:cNvPr id="4098" name="Picture 2"/>
          <p:cNvPicPr>
            <a:picLocks noGrp="1" noChangeAspect="1" noChangeArrowheads="1"/>
          </p:cNvPicPr>
          <p:nvPr>
            <p:ph sz="quarter" idx="1"/>
          </p:nvPr>
        </p:nvPicPr>
        <p:blipFill>
          <a:blip r:embed="rId2"/>
          <a:srcRect t="18264"/>
          <a:stretch>
            <a:fillRect/>
          </a:stretch>
        </p:blipFill>
        <p:spPr bwMode="auto">
          <a:xfrm>
            <a:off x="1295400" y="1828800"/>
            <a:ext cx="6699664" cy="41910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DGHS</a:t>
            </a:r>
          </a:p>
        </p:txBody>
      </p:sp>
      <p:sp>
        <p:nvSpPr>
          <p:cNvPr id="3" name="Content Placeholder 2"/>
          <p:cNvSpPr>
            <a:spLocks noGrp="1"/>
          </p:cNvSpPr>
          <p:nvPr>
            <p:ph sz="quarter" idx="1"/>
          </p:nvPr>
        </p:nvSpPr>
        <p:spPr/>
        <p:txBody>
          <a:bodyPr>
            <a:normAutofit fontScale="77500" lnSpcReduction="20000"/>
          </a:bodyPr>
          <a:lstStyle/>
          <a:p>
            <a:r>
              <a:rPr lang="en-US" dirty="0"/>
              <a:t>International health relations and quarantine of all major ports in country and international airport</a:t>
            </a:r>
          </a:p>
          <a:p>
            <a:r>
              <a:rPr lang="en-US" dirty="0"/>
              <a:t> Control of drug standards</a:t>
            </a:r>
          </a:p>
          <a:p>
            <a:r>
              <a:rPr lang="en-US" dirty="0"/>
              <a:t>Maintain medical store depots</a:t>
            </a:r>
          </a:p>
          <a:p>
            <a:r>
              <a:rPr lang="en-US" dirty="0"/>
              <a:t>Administration of post graduate training </a:t>
            </a:r>
            <a:r>
              <a:rPr lang="en-US" dirty="0" err="1"/>
              <a:t>programmes</a:t>
            </a:r>
            <a:endParaRPr lang="en-US" dirty="0"/>
          </a:p>
          <a:p>
            <a:r>
              <a:rPr lang="en-US" dirty="0"/>
              <a:t>Administration of certain medical colleges in India</a:t>
            </a:r>
          </a:p>
          <a:p>
            <a:r>
              <a:rPr lang="en-US" dirty="0"/>
              <a:t>Conducting medical research through Indian Council of Medical Research (ICMR)</a:t>
            </a:r>
          </a:p>
          <a:p>
            <a:r>
              <a:rPr lang="en-US" dirty="0"/>
              <a:t>Central Government Health Schemes.</a:t>
            </a:r>
          </a:p>
          <a:p>
            <a:r>
              <a:rPr lang="en-US" dirty="0"/>
              <a:t>Implementation of National Health </a:t>
            </a:r>
            <a:r>
              <a:rPr lang="en-US" dirty="0" err="1"/>
              <a:t>Programmes</a:t>
            </a:r>
            <a:endParaRPr lang="en-US" dirty="0"/>
          </a:p>
          <a:p>
            <a:r>
              <a:rPr lang="en-US" dirty="0"/>
              <a:t>Preparation of health education material for creating health awareness through Central Health Education Bureau.</a:t>
            </a:r>
          </a:p>
          <a:p>
            <a:r>
              <a:rPr lang="en-US" dirty="0"/>
              <a:t>Collection, compilation, analysis, evaluation and dissemination of information through the Central Bureau of Health Intelligence</a:t>
            </a:r>
          </a:p>
          <a:p>
            <a:r>
              <a:rPr lang="en-US" dirty="0"/>
              <a:t>National Medical Library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 Council of Health &amp; Family Welfare</a:t>
            </a:r>
          </a:p>
        </p:txBody>
      </p:sp>
      <p:pic>
        <p:nvPicPr>
          <p:cNvPr id="5122" name="Picture 2"/>
          <p:cNvPicPr>
            <a:picLocks noGrp="1" noChangeAspect="1" noChangeArrowheads="1"/>
          </p:cNvPicPr>
          <p:nvPr>
            <p:ph sz="quarter" idx="1"/>
          </p:nvPr>
        </p:nvPicPr>
        <p:blipFill>
          <a:blip r:embed="rId2"/>
          <a:srcRect t="21004"/>
          <a:stretch>
            <a:fillRect/>
          </a:stretch>
        </p:blipFill>
        <p:spPr bwMode="auto">
          <a:xfrm>
            <a:off x="381000" y="1752600"/>
            <a:ext cx="8412505" cy="40386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688848"/>
            <a:ext cx="8534400" cy="758952"/>
          </a:xfrm>
        </p:spPr>
        <p:txBody>
          <a:bodyPr>
            <a:normAutofit fontScale="90000"/>
          </a:bodyPr>
          <a:lstStyle/>
          <a:p>
            <a:r>
              <a:rPr lang="en-US" b="1" dirty="0"/>
              <a:t>Functions of Central Council</a:t>
            </a:r>
            <a:br>
              <a:rPr lang="en-US" b="1" dirty="0"/>
            </a:br>
            <a:endParaRPr lang="en-US" dirty="0"/>
          </a:p>
        </p:txBody>
      </p:sp>
      <p:sp>
        <p:nvSpPr>
          <p:cNvPr id="3" name="Content Placeholder 2"/>
          <p:cNvSpPr>
            <a:spLocks noGrp="1"/>
          </p:cNvSpPr>
          <p:nvPr>
            <p:ph sz="quarter" idx="1"/>
          </p:nvPr>
        </p:nvSpPr>
        <p:spPr/>
        <p:txBody>
          <a:bodyPr>
            <a:normAutofit fontScale="92500"/>
          </a:bodyPr>
          <a:lstStyle/>
          <a:p>
            <a:r>
              <a:rPr lang="en-US" b="1" dirty="0"/>
              <a:t>1.</a:t>
            </a:r>
            <a:r>
              <a:rPr lang="en-US" dirty="0"/>
              <a:t>        To consider and recommend broad outlines of policy with regard to matters concerning health like environment hygiene, nutrition and health education.</a:t>
            </a:r>
          </a:p>
          <a:p>
            <a:r>
              <a:rPr lang="en-US" b="1" dirty="0"/>
              <a:t>2.</a:t>
            </a:r>
            <a:r>
              <a:rPr lang="en-US" dirty="0"/>
              <a:t>        To make proposals for legislation relating to medical and public health matters.</a:t>
            </a:r>
          </a:p>
          <a:p>
            <a:r>
              <a:rPr lang="en-US" b="1" dirty="0"/>
              <a:t>3.</a:t>
            </a:r>
            <a:r>
              <a:rPr lang="en-US" dirty="0"/>
              <a:t>        To make recommendations to the Central Government regarding distribution of grants-in-aid.</a:t>
            </a:r>
          </a:p>
          <a:p>
            <a:r>
              <a:rPr lang="en-US" dirty="0"/>
              <a:t>4.        To establish any organization or organizations invested with appropriate functions for promoting and maintaining cooperation between the central and state health administration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Level </a:t>
            </a:r>
          </a:p>
        </p:txBody>
      </p:sp>
      <p:pic>
        <p:nvPicPr>
          <p:cNvPr id="1026" name="Picture 2"/>
          <p:cNvPicPr>
            <a:picLocks noGrp="1" noChangeAspect="1" noChangeArrowheads="1"/>
          </p:cNvPicPr>
          <p:nvPr>
            <p:ph sz="quarter" idx="1"/>
          </p:nvPr>
        </p:nvPicPr>
        <p:blipFill>
          <a:blip r:embed="rId2"/>
          <a:srcRect/>
          <a:stretch>
            <a:fillRect/>
          </a:stretch>
        </p:blipFill>
        <p:spPr bwMode="auto">
          <a:xfrm>
            <a:off x="1219200" y="1752600"/>
            <a:ext cx="6373115" cy="3410426"/>
          </a:xfrm>
          <a:prstGeom prst="rect">
            <a:avLst/>
          </a:prstGeom>
          <a:noFill/>
          <a:ln w="9525">
            <a:noFill/>
            <a:miter lim="800000"/>
            <a:headEnd/>
            <a:tailEnd/>
          </a:ln>
          <a:effectLst/>
        </p:spPr>
      </p:pic>
      <p:sp>
        <p:nvSpPr>
          <p:cNvPr id="6" name="TextBox 5"/>
          <p:cNvSpPr txBox="1"/>
          <p:nvPr/>
        </p:nvSpPr>
        <p:spPr>
          <a:xfrm>
            <a:off x="1219200" y="5498068"/>
            <a:ext cx="6817892" cy="369332"/>
          </a:xfrm>
          <a:prstGeom prst="rect">
            <a:avLst/>
          </a:prstGeom>
          <a:noFill/>
        </p:spPr>
        <p:txBody>
          <a:bodyPr wrap="none" rtlCol="0">
            <a:spAutoFit/>
          </a:bodyPr>
          <a:lstStyle/>
          <a:p>
            <a:r>
              <a:rPr lang="en-US" dirty="0" err="1"/>
              <a:t>Mr.Tanaji</a:t>
            </a:r>
            <a:r>
              <a:rPr lang="en-US" dirty="0"/>
              <a:t> </a:t>
            </a:r>
            <a:r>
              <a:rPr lang="en-US" dirty="0" err="1"/>
              <a:t>Sawant</a:t>
            </a:r>
            <a:r>
              <a:rPr lang="en-US" dirty="0"/>
              <a:t>, Minister for Public Health &amp; FW, </a:t>
            </a:r>
            <a:r>
              <a:rPr lang="en-US" dirty="0" err="1"/>
              <a:t>Govt</a:t>
            </a:r>
            <a:r>
              <a:rPr lang="en-US" dirty="0"/>
              <a:t> of MH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Level Functions</a:t>
            </a:r>
          </a:p>
        </p:txBody>
      </p:sp>
      <p:sp>
        <p:nvSpPr>
          <p:cNvPr id="3" name="Content Placeholder 2"/>
          <p:cNvSpPr>
            <a:spLocks noGrp="1"/>
          </p:cNvSpPr>
          <p:nvPr>
            <p:ph sz="quarter" idx="1"/>
          </p:nvPr>
        </p:nvSpPr>
        <p:spPr/>
        <p:txBody>
          <a:bodyPr>
            <a:normAutofit fontScale="92500" lnSpcReduction="20000"/>
          </a:bodyPr>
          <a:lstStyle/>
          <a:p>
            <a:r>
              <a:rPr lang="en-US" dirty="0"/>
              <a:t>Formulate health policy. </a:t>
            </a:r>
          </a:p>
          <a:p>
            <a:r>
              <a:rPr lang="en-US" dirty="0"/>
              <a:t>Set standards for the delivery of health care. </a:t>
            </a:r>
          </a:p>
          <a:p>
            <a:r>
              <a:rPr lang="en-US" dirty="0"/>
              <a:t> Provide strategic direction for health delivery services. </a:t>
            </a:r>
          </a:p>
          <a:p>
            <a:r>
              <a:rPr lang="en-US" dirty="0"/>
              <a:t>Allocate resources to all health care delivery agencies under the Ministry. </a:t>
            </a:r>
          </a:p>
          <a:p>
            <a:r>
              <a:rPr lang="en-US" dirty="0"/>
              <a:t>Provide framework for the development and management of the human resources for health. </a:t>
            </a:r>
          </a:p>
          <a:p>
            <a:r>
              <a:rPr lang="en-US" dirty="0"/>
              <a:t>Provide a framework for the effective and efficient procurement, distribution, management and use of health sector goods, works and services. </a:t>
            </a:r>
          </a:p>
          <a:p>
            <a:r>
              <a:rPr lang="en-US" dirty="0"/>
              <a:t>Provide framework for the regulation of food, drugs and health service delivery and practice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a:srcRect/>
          <a:stretch>
            <a:fillRect/>
          </a:stretch>
        </p:blipFill>
        <p:spPr bwMode="auto">
          <a:xfrm>
            <a:off x="380999" y="914400"/>
            <a:ext cx="8414535" cy="3200400"/>
          </a:xfrm>
          <a:prstGeom prst="rect">
            <a:avLst/>
          </a:prstGeom>
          <a:noFill/>
          <a:ln w="9525">
            <a:noFill/>
            <a:miter lim="800000"/>
            <a:headEnd/>
            <a:tailEnd/>
          </a:ln>
          <a:effectLst/>
        </p:spPr>
      </p:pic>
      <p:sp>
        <p:nvSpPr>
          <p:cNvPr id="5" name="TextBox 4"/>
          <p:cNvSpPr txBox="1"/>
          <p:nvPr/>
        </p:nvSpPr>
        <p:spPr>
          <a:xfrm>
            <a:off x="838200" y="4191000"/>
            <a:ext cx="6413935" cy="3016210"/>
          </a:xfrm>
          <a:prstGeom prst="rect">
            <a:avLst/>
          </a:prstGeom>
          <a:noFill/>
        </p:spPr>
        <p:txBody>
          <a:bodyPr wrap="none" rtlCol="0">
            <a:spAutoFit/>
          </a:bodyPr>
          <a:lstStyle/>
          <a:p>
            <a:r>
              <a:rPr lang="en-US" sz="1400" dirty="0"/>
              <a:t>ADHO - Additional District Health Office</a:t>
            </a:r>
          </a:p>
          <a:p>
            <a:r>
              <a:rPr lang="en-US" sz="1400" dirty="0"/>
              <a:t>ADHS - Assistant Director Health services</a:t>
            </a:r>
          </a:p>
          <a:p>
            <a:r>
              <a:rPr lang="en-US" sz="1400" dirty="0"/>
              <a:t>DHO - District Health Officer</a:t>
            </a:r>
          </a:p>
          <a:p>
            <a:r>
              <a:rPr lang="en-US" sz="1400" dirty="0"/>
              <a:t>NVBDCP – National Vector Borne Disease  Control Program – MDFKJC</a:t>
            </a:r>
          </a:p>
          <a:p>
            <a:r>
              <a:rPr lang="en-US" sz="1400" dirty="0"/>
              <a:t>DTO - District Tuberculosis Officer</a:t>
            </a:r>
          </a:p>
          <a:p>
            <a:r>
              <a:rPr lang="en-US" sz="1400" dirty="0"/>
              <a:t>DRCHO - District Reproductive &amp; child Health Officer</a:t>
            </a:r>
          </a:p>
          <a:p>
            <a:r>
              <a:rPr lang="en-US" sz="1400" dirty="0"/>
              <a:t>DMO - District Malaria Officer</a:t>
            </a:r>
          </a:p>
          <a:p>
            <a:r>
              <a:rPr lang="en-US" sz="1400" dirty="0"/>
              <a:t>RMO(OR) - Residential Medical Officer (Outreach)</a:t>
            </a:r>
          </a:p>
          <a:p>
            <a:r>
              <a:rPr lang="en-US" sz="1400" dirty="0"/>
              <a:t>THO - </a:t>
            </a:r>
            <a:r>
              <a:rPr lang="en-US" sz="1400" dirty="0" err="1"/>
              <a:t>Taluka</a:t>
            </a:r>
            <a:r>
              <a:rPr lang="en-US" sz="1400" dirty="0"/>
              <a:t> Health Officer</a:t>
            </a:r>
          </a:p>
          <a:p>
            <a:r>
              <a:rPr lang="en-US" sz="1400" dirty="0"/>
              <a:t>MS(SDH/RH) - Medical superintend (Sub Divisional Hospital/Rural Hospital)</a:t>
            </a:r>
          </a:p>
          <a:p>
            <a:r>
              <a:rPr lang="en-US" sz="1400" dirty="0"/>
              <a:t>MPW - Multi Purpose Worker</a:t>
            </a:r>
          </a:p>
          <a:p>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sz="quarter" idx="1"/>
          </p:nvPr>
        </p:nvSpPr>
        <p:spPr/>
        <p:txBody>
          <a:bodyPr/>
          <a:lstStyle/>
          <a:p>
            <a:endParaRPr lang="en-US" dirty="0"/>
          </a:p>
        </p:txBody>
      </p:sp>
      <p:pic>
        <p:nvPicPr>
          <p:cNvPr id="1027" name="Picture 3"/>
          <p:cNvPicPr>
            <a:picLocks noChangeAspect="1" noChangeArrowheads="1"/>
          </p:cNvPicPr>
          <p:nvPr/>
        </p:nvPicPr>
        <p:blipFill>
          <a:blip r:embed="rId2"/>
          <a:srcRect t="7971"/>
          <a:stretch>
            <a:fillRect/>
          </a:stretch>
        </p:blipFill>
        <p:spPr bwMode="auto">
          <a:xfrm>
            <a:off x="990600" y="457200"/>
            <a:ext cx="7032057" cy="58674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841248"/>
            <a:ext cx="8534400" cy="758952"/>
          </a:xfrm>
        </p:spPr>
        <p:txBody>
          <a:bodyPr>
            <a:normAutofit fontScale="90000"/>
          </a:bodyPr>
          <a:lstStyle/>
          <a:p>
            <a:r>
              <a:rPr lang="en-US" b="1" dirty="0"/>
              <a:t>Tertiary Services in Cities – </a:t>
            </a:r>
            <a:r>
              <a:rPr lang="en-US" b="1" dirty="0" err="1"/>
              <a:t>Govt</a:t>
            </a:r>
            <a:r>
              <a:rPr lang="en-US" b="1" dirty="0"/>
              <a:t> Medical College Hospitals </a:t>
            </a:r>
            <a:br>
              <a:rPr lang="en-US" b="1" dirty="0"/>
            </a:br>
            <a:endParaRPr lang="en-US" dirty="0"/>
          </a:p>
        </p:txBody>
      </p:sp>
      <p:sp>
        <p:nvSpPr>
          <p:cNvPr id="3" name="Content Placeholder 2"/>
          <p:cNvSpPr>
            <a:spLocks noGrp="1"/>
          </p:cNvSpPr>
          <p:nvPr>
            <p:ph sz="quarter" idx="1"/>
          </p:nvPr>
        </p:nvSpPr>
        <p:spPr>
          <a:xfrm>
            <a:off x="301752" y="1752600"/>
            <a:ext cx="8503920" cy="4572000"/>
          </a:xfrm>
        </p:spPr>
        <p:txBody>
          <a:bodyPr>
            <a:normAutofit fontScale="55000" lnSpcReduction="20000"/>
          </a:bodyPr>
          <a:lstStyle/>
          <a:p>
            <a:r>
              <a:rPr lang="en-US" dirty="0"/>
              <a:t>OPD</a:t>
            </a:r>
          </a:p>
          <a:p>
            <a:r>
              <a:rPr lang="en-US" dirty="0"/>
              <a:t>IPD</a:t>
            </a:r>
          </a:p>
          <a:p>
            <a:r>
              <a:rPr lang="en-US" dirty="0"/>
              <a:t>Angiography</a:t>
            </a:r>
          </a:p>
          <a:p>
            <a:r>
              <a:rPr lang="en-US" dirty="0"/>
              <a:t>Angioplasty</a:t>
            </a:r>
          </a:p>
          <a:p>
            <a:r>
              <a:rPr lang="en-US" dirty="0"/>
              <a:t>Dialysis</a:t>
            </a:r>
          </a:p>
          <a:p>
            <a:r>
              <a:rPr lang="en-US" dirty="0"/>
              <a:t>Chemotherapy</a:t>
            </a:r>
          </a:p>
          <a:p>
            <a:r>
              <a:rPr lang="en-US" dirty="0"/>
              <a:t>Radiotherapy</a:t>
            </a:r>
          </a:p>
          <a:p>
            <a:r>
              <a:rPr lang="en-US" dirty="0" err="1"/>
              <a:t>Mamography</a:t>
            </a:r>
            <a:endParaRPr lang="en-US" dirty="0"/>
          </a:p>
          <a:p>
            <a:r>
              <a:rPr lang="en-US" dirty="0"/>
              <a:t>Nephrology &amp; Urology</a:t>
            </a:r>
          </a:p>
          <a:p>
            <a:r>
              <a:rPr lang="en-US" dirty="0"/>
              <a:t>Plastic Surgery</a:t>
            </a:r>
          </a:p>
          <a:p>
            <a:r>
              <a:rPr lang="en-US" dirty="0"/>
              <a:t>Pediatric Surgery</a:t>
            </a:r>
          </a:p>
          <a:p>
            <a:r>
              <a:rPr lang="en-US" dirty="0"/>
              <a:t>Chest Diseases</a:t>
            </a:r>
          </a:p>
          <a:p>
            <a:r>
              <a:rPr lang="en-US" dirty="0"/>
              <a:t>Open heart surgeries</a:t>
            </a:r>
          </a:p>
          <a:p>
            <a:r>
              <a:rPr lang="en-US" dirty="0"/>
              <a:t>Major Surgeries ( </a:t>
            </a:r>
            <a:r>
              <a:rPr lang="en-US" dirty="0" err="1"/>
              <a:t>Uro</a:t>
            </a:r>
            <a:r>
              <a:rPr lang="en-US" dirty="0"/>
              <a:t>/ </a:t>
            </a:r>
            <a:r>
              <a:rPr lang="en-US" dirty="0" err="1"/>
              <a:t>Onco</a:t>
            </a:r>
            <a:r>
              <a:rPr lang="en-US" dirty="0"/>
              <a:t>) </a:t>
            </a:r>
          </a:p>
          <a:p>
            <a:r>
              <a:rPr lang="en-US" dirty="0"/>
              <a:t>Minor Surgeries</a:t>
            </a:r>
          </a:p>
          <a:p>
            <a:r>
              <a:rPr lang="en-US" dirty="0"/>
              <a:t>X ray</a:t>
            </a:r>
          </a:p>
          <a:p>
            <a:r>
              <a:rPr lang="en-US" dirty="0" err="1"/>
              <a:t>Sonography</a:t>
            </a:r>
            <a:r>
              <a:rPr lang="en-US" dirty="0"/>
              <a:t> </a:t>
            </a:r>
          </a:p>
          <a:p>
            <a:r>
              <a:rPr lang="en-US" dirty="0"/>
              <a:t>MRI / CT Scan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District Level </a:t>
            </a:r>
          </a:p>
        </p:txBody>
      </p:sp>
      <p:sp>
        <p:nvSpPr>
          <p:cNvPr id="3" name="Content Placeholder 2"/>
          <p:cNvSpPr>
            <a:spLocks noGrp="1"/>
          </p:cNvSpPr>
          <p:nvPr>
            <p:ph sz="quarter" idx="1"/>
          </p:nvPr>
        </p:nvSpPr>
        <p:spPr/>
        <p:txBody>
          <a:bodyPr/>
          <a:lstStyle/>
          <a:p>
            <a:r>
              <a:rPr lang="en-US" dirty="0"/>
              <a:t> There are a total of 806 districts in India as on Nov 2023</a:t>
            </a:r>
          </a:p>
          <a:p>
            <a:r>
              <a:rPr lang="en-US" dirty="0"/>
              <a:t>There are 6 types of administrative areas.</a:t>
            </a:r>
          </a:p>
          <a:p>
            <a:r>
              <a:rPr lang="en-US" dirty="0"/>
              <a:t>1. Subdivision</a:t>
            </a:r>
          </a:p>
          <a:p>
            <a:r>
              <a:rPr lang="en-US" dirty="0"/>
              <a:t>2. </a:t>
            </a:r>
            <a:r>
              <a:rPr lang="en-US" dirty="0" err="1"/>
              <a:t>Tehsils</a:t>
            </a:r>
            <a:r>
              <a:rPr lang="en-US" dirty="0"/>
              <a:t> (</a:t>
            </a:r>
            <a:r>
              <a:rPr lang="en-US" dirty="0" err="1"/>
              <a:t>Taluks</a:t>
            </a:r>
            <a:r>
              <a:rPr lang="en-US" dirty="0"/>
              <a:t>)</a:t>
            </a:r>
          </a:p>
          <a:p>
            <a:r>
              <a:rPr lang="en-US" dirty="0"/>
              <a:t>3. Community Development Blocks</a:t>
            </a:r>
          </a:p>
          <a:p>
            <a:r>
              <a:rPr lang="en-US" dirty="0"/>
              <a:t>4. Municipalities and Corporations</a:t>
            </a:r>
          </a:p>
          <a:p>
            <a:r>
              <a:rPr lang="en-US" dirty="0"/>
              <a:t>5. Villages and</a:t>
            </a:r>
          </a:p>
          <a:p>
            <a:r>
              <a:rPr lang="en-US" dirty="0"/>
              <a:t>6. </a:t>
            </a:r>
            <a:r>
              <a:rPr lang="en-US" dirty="0" err="1"/>
              <a:t>Panchayats</a:t>
            </a:r>
            <a:endParaRPr lang="en-US" dirty="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a:t>
            </a:r>
            <a:r>
              <a:rPr lang="en-US" dirty="0" err="1"/>
              <a:t>Zilla</a:t>
            </a:r>
            <a:r>
              <a:rPr lang="en-US" dirty="0"/>
              <a:t> </a:t>
            </a:r>
            <a:r>
              <a:rPr lang="en-US" dirty="0" err="1"/>
              <a:t>Parishad</a:t>
            </a:r>
            <a:r>
              <a:rPr lang="en-US" dirty="0"/>
              <a:t>) </a:t>
            </a:r>
          </a:p>
        </p:txBody>
      </p:sp>
      <p:sp>
        <p:nvSpPr>
          <p:cNvPr id="4" name="TextBox 3"/>
          <p:cNvSpPr txBox="1"/>
          <p:nvPr/>
        </p:nvSpPr>
        <p:spPr>
          <a:xfrm>
            <a:off x="6096000" y="1905000"/>
            <a:ext cx="1774845" cy="1200329"/>
          </a:xfrm>
          <a:prstGeom prst="rect">
            <a:avLst/>
          </a:prstGeom>
          <a:noFill/>
        </p:spPr>
        <p:txBody>
          <a:bodyPr wrap="none" rtlCol="0">
            <a:spAutoFit/>
          </a:bodyPr>
          <a:lstStyle/>
          <a:p>
            <a:r>
              <a:rPr lang="en-US" dirty="0"/>
              <a:t>Sub Division</a:t>
            </a:r>
          </a:p>
          <a:p>
            <a:pPr algn="ctr"/>
            <a:r>
              <a:rPr lang="en-US" dirty="0"/>
              <a:t>Sub Collector / </a:t>
            </a:r>
          </a:p>
          <a:p>
            <a:pPr algn="ctr"/>
            <a:r>
              <a:rPr lang="en-US" dirty="0"/>
              <a:t>Asst Collector </a:t>
            </a:r>
          </a:p>
          <a:p>
            <a:endParaRPr lang="en-US" dirty="0"/>
          </a:p>
        </p:txBody>
      </p:sp>
      <p:sp>
        <p:nvSpPr>
          <p:cNvPr id="6" name="TextBox 5"/>
          <p:cNvSpPr txBox="1"/>
          <p:nvPr/>
        </p:nvSpPr>
        <p:spPr>
          <a:xfrm>
            <a:off x="511155" y="1752600"/>
            <a:ext cx="1774845" cy="923330"/>
          </a:xfrm>
          <a:prstGeom prst="rect">
            <a:avLst/>
          </a:prstGeom>
          <a:noFill/>
        </p:spPr>
        <p:txBody>
          <a:bodyPr wrap="none" rtlCol="0">
            <a:spAutoFit/>
          </a:bodyPr>
          <a:lstStyle/>
          <a:p>
            <a:pPr algn="ctr"/>
            <a:r>
              <a:rPr lang="en-US" dirty="0"/>
              <a:t>Sub Division </a:t>
            </a:r>
          </a:p>
          <a:p>
            <a:pPr algn="ctr"/>
            <a:r>
              <a:rPr lang="en-US" dirty="0"/>
              <a:t>Sub Collector / </a:t>
            </a:r>
          </a:p>
          <a:p>
            <a:pPr algn="ctr"/>
            <a:r>
              <a:rPr lang="en-US" dirty="0"/>
              <a:t>Asst Collector </a:t>
            </a:r>
          </a:p>
        </p:txBody>
      </p:sp>
      <p:sp>
        <p:nvSpPr>
          <p:cNvPr id="7" name="TextBox 6"/>
          <p:cNvSpPr txBox="1"/>
          <p:nvPr/>
        </p:nvSpPr>
        <p:spPr>
          <a:xfrm>
            <a:off x="3581400" y="1828800"/>
            <a:ext cx="1774846" cy="1200329"/>
          </a:xfrm>
          <a:prstGeom prst="rect">
            <a:avLst/>
          </a:prstGeom>
          <a:noFill/>
        </p:spPr>
        <p:txBody>
          <a:bodyPr wrap="none" rtlCol="0">
            <a:spAutoFit/>
          </a:bodyPr>
          <a:lstStyle/>
          <a:p>
            <a:r>
              <a:rPr lang="en-US" dirty="0"/>
              <a:t>Sub Divisions</a:t>
            </a:r>
          </a:p>
          <a:p>
            <a:pPr algn="ctr"/>
            <a:r>
              <a:rPr lang="en-US" dirty="0"/>
              <a:t>Sub Collector / </a:t>
            </a:r>
          </a:p>
          <a:p>
            <a:pPr algn="ctr"/>
            <a:r>
              <a:rPr lang="en-US" dirty="0"/>
              <a:t>Asst Collector </a:t>
            </a:r>
          </a:p>
          <a:p>
            <a:r>
              <a:rPr lang="en-US" dirty="0"/>
              <a:t> </a:t>
            </a:r>
          </a:p>
        </p:txBody>
      </p:sp>
      <p:sp>
        <p:nvSpPr>
          <p:cNvPr id="8" name="TextBox 7"/>
          <p:cNvSpPr txBox="1"/>
          <p:nvPr/>
        </p:nvSpPr>
        <p:spPr>
          <a:xfrm>
            <a:off x="533400" y="3124200"/>
            <a:ext cx="2060179" cy="923330"/>
          </a:xfrm>
          <a:prstGeom prst="rect">
            <a:avLst/>
          </a:prstGeom>
          <a:noFill/>
        </p:spPr>
        <p:txBody>
          <a:bodyPr wrap="none" rtlCol="0">
            <a:spAutoFit/>
          </a:bodyPr>
          <a:lstStyle/>
          <a:p>
            <a:pPr algn="ctr"/>
            <a:r>
              <a:rPr lang="en-US" dirty="0" err="1"/>
              <a:t>Taluks</a:t>
            </a:r>
            <a:endParaRPr lang="en-US" dirty="0"/>
          </a:p>
          <a:p>
            <a:pPr algn="ctr"/>
            <a:r>
              <a:rPr lang="en-US" dirty="0" err="1"/>
              <a:t>Tashildhar</a:t>
            </a:r>
            <a:endParaRPr lang="en-US" dirty="0"/>
          </a:p>
          <a:p>
            <a:pPr algn="ctr"/>
            <a:r>
              <a:rPr lang="en-US" dirty="0"/>
              <a:t>200-600 Villages  </a:t>
            </a:r>
          </a:p>
        </p:txBody>
      </p:sp>
      <p:sp>
        <p:nvSpPr>
          <p:cNvPr id="9" name="TextBox 8"/>
          <p:cNvSpPr txBox="1"/>
          <p:nvPr/>
        </p:nvSpPr>
        <p:spPr>
          <a:xfrm>
            <a:off x="3124200" y="3191470"/>
            <a:ext cx="2060179" cy="923330"/>
          </a:xfrm>
          <a:prstGeom prst="rect">
            <a:avLst/>
          </a:prstGeom>
          <a:noFill/>
        </p:spPr>
        <p:txBody>
          <a:bodyPr wrap="none" rtlCol="0">
            <a:spAutoFit/>
          </a:bodyPr>
          <a:lstStyle/>
          <a:p>
            <a:pPr algn="ctr"/>
            <a:r>
              <a:rPr lang="en-US" dirty="0" err="1"/>
              <a:t>Taluks</a:t>
            </a:r>
            <a:endParaRPr lang="en-US" dirty="0"/>
          </a:p>
          <a:p>
            <a:pPr algn="ctr"/>
            <a:r>
              <a:rPr lang="en-US" dirty="0" err="1"/>
              <a:t>Tashildhar</a:t>
            </a:r>
            <a:endParaRPr lang="en-US" dirty="0"/>
          </a:p>
          <a:p>
            <a:pPr algn="ctr"/>
            <a:r>
              <a:rPr lang="en-US" dirty="0"/>
              <a:t>200-600 Villages  </a:t>
            </a:r>
          </a:p>
        </p:txBody>
      </p:sp>
      <p:sp>
        <p:nvSpPr>
          <p:cNvPr id="10" name="TextBox 9"/>
          <p:cNvSpPr txBox="1"/>
          <p:nvPr/>
        </p:nvSpPr>
        <p:spPr>
          <a:xfrm>
            <a:off x="5559821" y="3267670"/>
            <a:ext cx="2060179" cy="923330"/>
          </a:xfrm>
          <a:prstGeom prst="rect">
            <a:avLst/>
          </a:prstGeom>
          <a:noFill/>
        </p:spPr>
        <p:txBody>
          <a:bodyPr wrap="none" rtlCol="0">
            <a:spAutoFit/>
          </a:bodyPr>
          <a:lstStyle/>
          <a:p>
            <a:pPr algn="ctr"/>
            <a:r>
              <a:rPr lang="en-US" dirty="0" err="1"/>
              <a:t>Taluks</a:t>
            </a:r>
            <a:endParaRPr lang="en-US" dirty="0"/>
          </a:p>
          <a:p>
            <a:pPr algn="ctr"/>
            <a:r>
              <a:rPr lang="en-US" dirty="0" err="1"/>
              <a:t>Tashildhar</a:t>
            </a:r>
            <a:endParaRPr lang="en-US" dirty="0"/>
          </a:p>
          <a:p>
            <a:pPr algn="ctr"/>
            <a:r>
              <a:rPr lang="en-US" dirty="0"/>
              <a:t>200-600 Villages  </a:t>
            </a:r>
          </a:p>
        </p:txBody>
      </p:sp>
      <p:cxnSp>
        <p:nvCxnSpPr>
          <p:cNvPr id="12" name="Straight Connector 11"/>
          <p:cNvCxnSpPr/>
          <p:nvPr/>
        </p:nvCxnSpPr>
        <p:spPr>
          <a:xfrm rot="10800000" flipV="1">
            <a:off x="1600200" y="1143000"/>
            <a:ext cx="24384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229894" y="1408906"/>
            <a:ext cx="68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76800" y="1066800"/>
            <a:ext cx="19050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2"/>
          </p:cNvCxnSpPr>
          <p:nvPr/>
        </p:nvCxnSpPr>
        <p:spPr>
          <a:xfrm rot="5400000">
            <a:off x="1160954" y="2886576"/>
            <a:ext cx="448270" cy="26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524000" y="2667000"/>
            <a:ext cx="2133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905000" y="2667000"/>
            <a:ext cx="4572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04800" y="4648200"/>
            <a:ext cx="2590800" cy="1477328"/>
          </a:xfrm>
          <a:prstGeom prst="rect">
            <a:avLst/>
          </a:prstGeom>
          <a:noFill/>
        </p:spPr>
        <p:txBody>
          <a:bodyPr wrap="square" rtlCol="0">
            <a:spAutoFit/>
          </a:bodyPr>
          <a:lstStyle/>
          <a:p>
            <a:r>
              <a:rPr lang="en-US" dirty="0"/>
              <a:t>Community Development Blocks</a:t>
            </a:r>
          </a:p>
          <a:p>
            <a:r>
              <a:rPr lang="en-US" dirty="0"/>
              <a:t>100 Villages – 80k to 120L Population </a:t>
            </a:r>
          </a:p>
          <a:p>
            <a:r>
              <a:rPr lang="en-US" dirty="0"/>
              <a:t>BDO</a:t>
            </a:r>
          </a:p>
        </p:txBody>
      </p:sp>
      <p:sp>
        <p:nvSpPr>
          <p:cNvPr id="24" name="TextBox 23"/>
          <p:cNvSpPr txBox="1"/>
          <p:nvPr/>
        </p:nvSpPr>
        <p:spPr>
          <a:xfrm>
            <a:off x="3124200" y="4572000"/>
            <a:ext cx="2590800" cy="1477328"/>
          </a:xfrm>
          <a:prstGeom prst="rect">
            <a:avLst/>
          </a:prstGeom>
          <a:noFill/>
        </p:spPr>
        <p:txBody>
          <a:bodyPr wrap="square" rtlCol="0">
            <a:spAutoFit/>
          </a:bodyPr>
          <a:lstStyle/>
          <a:p>
            <a:r>
              <a:rPr lang="en-US" dirty="0"/>
              <a:t>Community Development Blocks</a:t>
            </a:r>
          </a:p>
          <a:p>
            <a:r>
              <a:rPr lang="en-US" dirty="0"/>
              <a:t>100 Villages – 80k to 120L Population </a:t>
            </a:r>
          </a:p>
          <a:p>
            <a:r>
              <a:rPr lang="en-US" dirty="0"/>
              <a:t>BDO</a:t>
            </a:r>
          </a:p>
        </p:txBody>
      </p:sp>
      <p:cxnSp>
        <p:nvCxnSpPr>
          <p:cNvPr id="26" name="Straight Arrow Connector 25"/>
          <p:cNvCxnSpPr/>
          <p:nvPr/>
        </p:nvCxnSpPr>
        <p:spPr>
          <a:xfrm rot="5400000">
            <a:off x="762000" y="41910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676400" y="4114800"/>
            <a:ext cx="1371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914400" y="1371600"/>
            <a:ext cx="2590800" cy="1477328"/>
          </a:xfrm>
          <a:prstGeom prst="rect">
            <a:avLst/>
          </a:prstGeom>
          <a:noFill/>
        </p:spPr>
        <p:txBody>
          <a:bodyPr wrap="square" rtlCol="0">
            <a:spAutoFit/>
          </a:bodyPr>
          <a:lstStyle/>
          <a:p>
            <a:r>
              <a:rPr lang="en-US" dirty="0"/>
              <a:t>Community Development Blocks </a:t>
            </a:r>
          </a:p>
          <a:p>
            <a:r>
              <a:rPr lang="en-US" dirty="0"/>
              <a:t>100 Villages – 80k to 120L Population </a:t>
            </a:r>
          </a:p>
          <a:p>
            <a:r>
              <a:rPr lang="en-US" dirty="0"/>
              <a:t>BDO</a:t>
            </a:r>
          </a:p>
        </p:txBody>
      </p:sp>
      <p:sp>
        <p:nvSpPr>
          <p:cNvPr id="5" name="TextBox 4"/>
          <p:cNvSpPr txBox="1"/>
          <p:nvPr/>
        </p:nvSpPr>
        <p:spPr>
          <a:xfrm>
            <a:off x="1066800" y="3733800"/>
            <a:ext cx="2130711" cy="646331"/>
          </a:xfrm>
          <a:prstGeom prst="rect">
            <a:avLst/>
          </a:prstGeom>
          <a:noFill/>
        </p:spPr>
        <p:txBody>
          <a:bodyPr wrap="none" rtlCol="0">
            <a:spAutoFit/>
          </a:bodyPr>
          <a:lstStyle/>
          <a:p>
            <a:r>
              <a:rPr lang="en-US" dirty="0"/>
              <a:t>Village </a:t>
            </a:r>
            <a:r>
              <a:rPr lang="en-US" dirty="0" err="1"/>
              <a:t>Panchyath</a:t>
            </a:r>
            <a:r>
              <a:rPr lang="en-US" dirty="0"/>
              <a:t> </a:t>
            </a:r>
          </a:p>
          <a:p>
            <a:endParaRPr lang="en-US" dirty="0"/>
          </a:p>
        </p:txBody>
      </p:sp>
      <p:cxnSp>
        <p:nvCxnSpPr>
          <p:cNvPr id="7" name="Straight Arrow Connector 6"/>
          <p:cNvCxnSpPr/>
          <p:nvPr/>
        </p:nvCxnSpPr>
        <p:spPr>
          <a:xfrm rot="5400000">
            <a:off x="1219200" y="32766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Urban areas of the district are organized into</a:t>
            </a:r>
          </a:p>
        </p:txBody>
      </p:sp>
      <p:sp>
        <p:nvSpPr>
          <p:cNvPr id="3" name="Content Placeholder 2"/>
          <p:cNvSpPr>
            <a:spLocks noGrp="1"/>
          </p:cNvSpPr>
          <p:nvPr>
            <p:ph sz="quarter" idx="1"/>
          </p:nvPr>
        </p:nvSpPr>
        <p:spPr>
          <a:xfrm>
            <a:off x="301752" y="1984248"/>
            <a:ext cx="2670048" cy="3730752"/>
          </a:xfrm>
        </p:spPr>
        <p:txBody>
          <a:bodyPr>
            <a:normAutofit fontScale="77500" lnSpcReduction="20000"/>
          </a:bodyPr>
          <a:lstStyle/>
          <a:p>
            <a:r>
              <a:rPr lang="en-US" dirty="0"/>
              <a:t>Town Area Committees (in areas with population ranging between 5,000 to 10,000)</a:t>
            </a:r>
          </a:p>
          <a:p>
            <a:r>
              <a:rPr lang="en-US" dirty="0"/>
              <a:t>The Town Area Committees are like </a:t>
            </a:r>
            <a:r>
              <a:rPr lang="en-US" dirty="0" err="1"/>
              <a:t>panchayats</a:t>
            </a:r>
            <a:r>
              <a:rPr lang="en-US" dirty="0"/>
              <a:t>. They provide sanitary services.</a:t>
            </a:r>
            <a:br>
              <a:rPr lang="en-US" dirty="0"/>
            </a:br>
            <a:endParaRPr lang="en-US" dirty="0"/>
          </a:p>
        </p:txBody>
      </p:sp>
      <p:sp>
        <p:nvSpPr>
          <p:cNvPr id="5" name="Content Placeholder 2"/>
          <p:cNvSpPr txBox="1">
            <a:spLocks/>
          </p:cNvSpPr>
          <p:nvPr/>
        </p:nvSpPr>
        <p:spPr>
          <a:xfrm>
            <a:off x="2892552" y="1828800"/>
            <a:ext cx="2670048" cy="3730752"/>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Municipal Boards (in areas with population ranging between 10,000 and     2, 00,000)</a:t>
            </a:r>
            <a:br>
              <a:rPr kumimoji="0" lang="en-US" sz="2700" b="0" i="0" u="none" strike="noStrike" kern="1200" cap="none" spc="0" normalizeH="0" baseline="0" noProof="0" dirty="0">
                <a:ln>
                  <a:noFill/>
                </a:ln>
                <a:solidFill>
                  <a:schemeClr val="tx1"/>
                </a:solidFill>
                <a:effectLst/>
                <a:uLnTx/>
                <a:uFillTx/>
                <a:latin typeface="+mn-lt"/>
                <a:ea typeface="+mn-ea"/>
                <a:cs typeface="+mn-cs"/>
              </a:rPr>
            </a:b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5943600" y="2514600"/>
            <a:ext cx="2819400" cy="1524000"/>
          </a:xfrm>
          <a:prstGeom prst="rect">
            <a:avLst/>
          </a:prstGeom>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Corporations (with population above </a:t>
            </a:r>
          </a:p>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r>
              <a:rPr lang="en-US" sz="2700" dirty="0"/>
              <a:t>     </a:t>
            </a:r>
            <a:r>
              <a:rPr kumimoji="0" lang="en-US" sz="2700" b="0" i="0" u="none" strike="noStrike" kern="1200" cap="none" spc="0" normalizeH="0" baseline="0" noProof="0" dirty="0">
                <a:ln>
                  <a:noFill/>
                </a:ln>
                <a:solidFill>
                  <a:schemeClr val="tx1"/>
                </a:solidFill>
                <a:effectLst/>
                <a:uLnTx/>
                <a:uFillTx/>
                <a:latin typeface="+mn-lt"/>
                <a:ea typeface="+mn-ea"/>
                <a:cs typeface="+mn-cs"/>
              </a:rPr>
              <a:t>2, 00,000)</a:t>
            </a:r>
          </a:p>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br>
              <a:rPr kumimoji="0" lang="en-US" sz="2700" b="0" i="0" u="none" strike="noStrike" kern="1200" cap="none" spc="0" normalizeH="0" baseline="0" noProof="0" dirty="0">
                <a:ln>
                  <a:noFill/>
                </a:ln>
                <a:solidFill>
                  <a:schemeClr val="tx1"/>
                </a:solidFill>
                <a:effectLst/>
                <a:uLnTx/>
                <a:uFillTx/>
                <a:latin typeface="+mn-lt"/>
                <a:ea typeface="+mn-ea"/>
                <a:cs typeface="+mn-cs"/>
              </a:rPr>
            </a:b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612648"/>
            <a:ext cx="8534400" cy="758952"/>
          </a:xfrm>
        </p:spPr>
        <p:txBody>
          <a:bodyPr>
            <a:normAutofit fontScale="90000"/>
          </a:bodyPr>
          <a:lstStyle/>
          <a:p>
            <a:r>
              <a:rPr lang="en-US" b="1" dirty="0"/>
              <a:t>The functions of Municipal Board</a:t>
            </a:r>
            <a:br>
              <a:rPr lang="en-US" dirty="0"/>
            </a:br>
            <a:endParaRPr lang="en-US" dirty="0"/>
          </a:p>
        </p:txBody>
      </p:sp>
      <p:sp>
        <p:nvSpPr>
          <p:cNvPr id="3" name="Content Placeholder 2"/>
          <p:cNvSpPr>
            <a:spLocks noGrp="1"/>
          </p:cNvSpPr>
          <p:nvPr>
            <p:ph sz="quarter" idx="1"/>
          </p:nvPr>
        </p:nvSpPr>
        <p:spPr/>
        <p:txBody>
          <a:bodyPr>
            <a:normAutofit/>
          </a:bodyPr>
          <a:lstStyle/>
          <a:p>
            <a:pPr>
              <a:buNone/>
            </a:pPr>
            <a:r>
              <a:rPr lang="en-US" dirty="0"/>
              <a:t>The Municipal Boards are headed by Chairmen / President, elected by members</a:t>
            </a:r>
          </a:p>
          <a:p>
            <a:r>
              <a:rPr lang="en-US" dirty="0"/>
              <a:t>Construction and maintenance of roads</a:t>
            </a:r>
          </a:p>
          <a:p>
            <a:r>
              <a:rPr lang="en-US" dirty="0"/>
              <a:t>Sanitation and drainage</a:t>
            </a:r>
          </a:p>
          <a:p>
            <a:r>
              <a:rPr lang="en-US" dirty="0"/>
              <a:t>Street lighting</a:t>
            </a:r>
          </a:p>
          <a:p>
            <a:r>
              <a:rPr lang="en-US" dirty="0"/>
              <a:t>Water supply</a:t>
            </a:r>
          </a:p>
          <a:p>
            <a:r>
              <a:rPr lang="en-US" dirty="0"/>
              <a:t>Maintenance of hospitals and dispensaries</a:t>
            </a:r>
          </a:p>
          <a:p>
            <a:r>
              <a:rPr lang="en-US" dirty="0"/>
              <a:t>Education and</a:t>
            </a:r>
          </a:p>
          <a:p>
            <a:r>
              <a:rPr lang="en-US" dirty="0"/>
              <a:t>Registration of births and deaths etc.</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536448"/>
            <a:ext cx="8534400" cy="758952"/>
          </a:xfrm>
        </p:spPr>
        <p:txBody>
          <a:bodyPr>
            <a:normAutofit fontScale="90000"/>
          </a:bodyPr>
          <a:lstStyle/>
          <a:p>
            <a:r>
              <a:rPr lang="en-US" dirty="0"/>
              <a:t>Corporations</a:t>
            </a:r>
            <a:br>
              <a:rPr lang="en-US" dirty="0"/>
            </a:br>
            <a:endParaRPr lang="en-US" dirty="0"/>
          </a:p>
        </p:txBody>
      </p:sp>
      <p:sp>
        <p:nvSpPr>
          <p:cNvPr id="3" name="Content Placeholder 2"/>
          <p:cNvSpPr>
            <a:spLocks noGrp="1"/>
          </p:cNvSpPr>
          <p:nvPr>
            <p:ph sz="quarter" idx="1"/>
          </p:nvPr>
        </p:nvSpPr>
        <p:spPr/>
        <p:txBody>
          <a:bodyPr>
            <a:normAutofit/>
          </a:bodyPr>
          <a:lstStyle/>
          <a:p>
            <a:r>
              <a:rPr lang="en-US" dirty="0"/>
              <a:t>The Corporations are headed by Mayors, elected by </a:t>
            </a:r>
            <a:r>
              <a:rPr lang="en-US" dirty="0" err="1"/>
              <a:t>councillors</a:t>
            </a:r>
            <a:r>
              <a:rPr lang="en-US" dirty="0"/>
              <a:t>, who are elected from different wards of the city.</a:t>
            </a:r>
          </a:p>
          <a:p>
            <a:r>
              <a:rPr lang="en-US" dirty="0"/>
              <a:t>The executive agency includes the commissioner, the secretary, the engineer and the health officer.</a:t>
            </a:r>
          </a:p>
          <a:p>
            <a:r>
              <a:rPr lang="en-US" dirty="0"/>
              <a:t>The activities are similar to those of municipalities, on a much wider scale.</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Care Services</a:t>
            </a:r>
          </a:p>
        </p:txBody>
      </p:sp>
      <p:pic>
        <p:nvPicPr>
          <p:cNvPr id="3074" name="Picture 2"/>
          <p:cNvPicPr>
            <a:picLocks noGrp="1" noChangeAspect="1" noChangeArrowheads="1"/>
          </p:cNvPicPr>
          <p:nvPr>
            <p:ph sz="quarter" idx="1"/>
          </p:nvPr>
        </p:nvPicPr>
        <p:blipFill>
          <a:blip r:embed="rId2"/>
          <a:srcRect/>
          <a:stretch>
            <a:fillRect/>
          </a:stretch>
        </p:blipFill>
        <p:spPr bwMode="auto">
          <a:xfrm>
            <a:off x="761999" y="1752600"/>
            <a:ext cx="7768947" cy="33528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srcRect l="2547" t="74929" r="5751" b="10085"/>
          <a:stretch>
            <a:fillRect/>
          </a:stretch>
        </p:blipFill>
        <p:spPr bwMode="auto">
          <a:xfrm>
            <a:off x="1143000" y="4419600"/>
            <a:ext cx="6858000" cy="1143000"/>
          </a:xfrm>
          <a:prstGeom prst="rect">
            <a:avLst/>
          </a:prstGeom>
          <a:noFill/>
          <a:ln w="9525">
            <a:noFill/>
            <a:miter lim="800000"/>
            <a:headEnd/>
            <a:tailEnd/>
          </a:ln>
          <a:effectLst/>
        </p:spPr>
      </p:pic>
      <p:pic>
        <p:nvPicPr>
          <p:cNvPr id="5" name="Picture 2"/>
          <p:cNvPicPr>
            <a:picLocks noChangeAspect="1" noChangeArrowheads="1"/>
          </p:cNvPicPr>
          <p:nvPr/>
        </p:nvPicPr>
        <p:blipFill>
          <a:blip r:embed="rId2"/>
          <a:srcRect l="2822" t="48567" r="8277" b="35868"/>
          <a:stretch>
            <a:fillRect/>
          </a:stretch>
        </p:blipFill>
        <p:spPr bwMode="auto">
          <a:xfrm>
            <a:off x="1447800" y="2971800"/>
            <a:ext cx="6400800" cy="1143000"/>
          </a:xfrm>
          <a:prstGeom prst="rect">
            <a:avLst/>
          </a:prstGeom>
          <a:noFill/>
          <a:ln w="9525">
            <a:noFill/>
            <a:miter lim="800000"/>
            <a:headEnd/>
            <a:tailEnd/>
          </a:ln>
          <a:effectLst/>
        </p:spPr>
      </p:pic>
      <p:pic>
        <p:nvPicPr>
          <p:cNvPr id="6" name="Picture 2"/>
          <p:cNvPicPr>
            <a:picLocks noChangeAspect="1" noChangeArrowheads="1"/>
          </p:cNvPicPr>
          <p:nvPr/>
        </p:nvPicPr>
        <p:blipFill>
          <a:blip r:embed="rId2"/>
          <a:srcRect l="4776" t="22098" r="11642" b="62535"/>
          <a:stretch>
            <a:fillRect/>
          </a:stretch>
        </p:blipFill>
        <p:spPr bwMode="auto">
          <a:xfrm>
            <a:off x="1447800" y="1600200"/>
            <a:ext cx="6096000" cy="1143000"/>
          </a:xfrm>
          <a:prstGeom prst="rect">
            <a:avLst/>
          </a:prstGeom>
          <a:noFill/>
          <a:ln w="9525">
            <a:noFill/>
            <a:miter lim="800000"/>
            <a:headEnd/>
            <a:tailEnd/>
          </a:ln>
          <a:effectLst/>
        </p:spPr>
      </p:pic>
      <p:sp>
        <p:nvSpPr>
          <p:cNvPr id="7" name="TextBox 6"/>
          <p:cNvSpPr txBox="1"/>
          <p:nvPr/>
        </p:nvSpPr>
        <p:spPr>
          <a:xfrm>
            <a:off x="3505200" y="5791200"/>
            <a:ext cx="1994457" cy="369332"/>
          </a:xfrm>
          <a:prstGeom prst="rect">
            <a:avLst/>
          </a:prstGeom>
          <a:solidFill>
            <a:schemeClr val="accent1"/>
          </a:solidFill>
        </p:spPr>
        <p:txBody>
          <a:bodyPr wrap="none" rtlCol="0">
            <a:spAutoFit/>
          </a:bodyPr>
          <a:lstStyle/>
          <a:p>
            <a:r>
              <a:rPr lang="en-IN" b="1" dirty="0"/>
              <a:t>ASHA workers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57200" y="228600"/>
            <a:ext cx="8177213" cy="6367318"/>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sz="quarter" idx="1"/>
          </p:nvPr>
        </p:nvPicPr>
        <p:blipFill>
          <a:blip r:embed="rId2"/>
          <a:srcRect l="15500"/>
          <a:stretch>
            <a:fillRect/>
          </a:stretch>
        </p:blipFill>
        <p:spPr bwMode="auto">
          <a:xfrm>
            <a:off x="1371600" y="457200"/>
            <a:ext cx="6712207" cy="16002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1447800" y="2286000"/>
            <a:ext cx="6267450" cy="3581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additive="base">
                                        <p:cTn id="13" dur="500" fill="hold"/>
                                        <p:tgtEl>
                                          <p:spTgt spid="5123"/>
                                        </p:tgtEl>
                                        <p:attrNameLst>
                                          <p:attrName>ppt_x</p:attrName>
                                        </p:attrNameLst>
                                      </p:cBhvr>
                                      <p:tavLst>
                                        <p:tav tm="0">
                                          <p:val>
                                            <p:strVal val="#ppt_x"/>
                                          </p:val>
                                        </p:tav>
                                        <p:tav tm="100000">
                                          <p:val>
                                            <p:strVal val="#ppt_x"/>
                                          </p:val>
                                        </p:tav>
                                      </p:tavLst>
                                    </p:anim>
                                    <p:anim calcmode="lin" valueType="num">
                                      <p:cBhvr additive="base">
                                        <p:cTn id="14"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sz="quarter" idx="1"/>
          </p:nvPr>
        </p:nvPicPr>
        <p:blipFill>
          <a:blip r:embed="rId2"/>
          <a:srcRect/>
          <a:stretch>
            <a:fillRect/>
          </a:stretch>
        </p:blipFill>
        <p:spPr bwMode="auto">
          <a:xfrm>
            <a:off x="1371600" y="2209800"/>
            <a:ext cx="6769157" cy="281940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Sub Centre</a:t>
            </a:r>
            <a:endParaRPr lang="en-US" dirty="0"/>
          </a:p>
        </p:txBody>
      </p:sp>
      <p:sp>
        <p:nvSpPr>
          <p:cNvPr id="3" name="Content Placeholder 2"/>
          <p:cNvSpPr>
            <a:spLocks noGrp="1"/>
          </p:cNvSpPr>
          <p:nvPr>
            <p:ph sz="quarter" idx="1"/>
          </p:nvPr>
        </p:nvSpPr>
        <p:spPr>
          <a:xfrm>
            <a:off x="685800" y="3578352"/>
            <a:ext cx="7891272" cy="2822448"/>
          </a:xfrm>
        </p:spPr>
        <p:txBody>
          <a:bodyPr>
            <a:normAutofit fontScale="77500" lnSpcReduction="20000"/>
          </a:bodyPr>
          <a:lstStyle/>
          <a:p>
            <a:r>
              <a:rPr lang="en-US" dirty="0"/>
              <a:t>The Sub-Centre is the most peripheral and first contact point between the primary health care system and the community. </a:t>
            </a:r>
          </a:p>
          <a:p>
            <a:r>
              <a:rPr lang="en-US" dirty="0"/>
              <a:t>Each Sub-Centre is manned by one Auxiliary Nurse Midwife (ANM) and one Male Health Worker MPW(M) </a:t>
            </a:r>
          </a:p>
          <a:p>
            <a:r>
              <a:rPr lang="en-US" dirty="0"/>
              <a:t>Sub-</a:t>
            </a:r>
            <a:r>
              <a:rPr lang="en-US" dirty="0" err="1"/>
              <a:t>Centres</a:t>
            </a:r>
            <a:r>
              <a:rPr lang="en-US" dirty="0"/>
              <a:t> are assigned tasks relating to interpersonal communication in order to bring about behavioral change and provide services in relation to maternal and child health, family welfare, nutrition, immunization, diarrhea control and control of communicable diseases </a:t>
            </a:r>
            <a:r>
              <a:rPr lang="en-US" dirty="0" err="1"/>
              <a:t>programmes</a:t>
            </a:r>
            <a:r>
              <a:rPr lang="en-US" dirty="0"/>
              <a:t>. </a:t>
            </a:r>
          </a:p>
        </p:txBody>
      </p:sp>
      <p:pic>
        <p:nvPicPr>
          <p:cNvPr id="4" name="Picture 3" descr="882309-aafpwniqwp-1528780458.jpg"/>
          <p:cNvPicPr>
            <a:picLocks noChangeAspect="1"/>
          </p:cNvPicPr>
          <p:nvPr/>
        </p:nvPicPr>
        <p:blipFill>
          <a:blip r:embed="rId2"/>
          <a:stretch>
            <a:fillRect/>
          </a:stretch>
        </p:blipFill>
        <p:spPr>
          <a:xfrm>
            <a:off x="1600200" y="304800"/>
            <a:ext cx="5943600" cy="312039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Sub Centre</a:t>
            </a:r>
            <a:endParaRPr lang="en-US" dirty="0"/>
          </a:p>
        </p:txBody>
      </p:sp>
      <p:sp>
        <p:nvSpPr>
          <p:cNvPr id="3" name="Content Placeholder 2"/>
          <p:cNvSpPr>
            <a:spLocks noGrp="1"/>
          </p:cNvSpPr>
          <p:nvPr>
            <p:ph sz="quarter" idx="1"/>
          </p:nvPr>
        </p:nvSpPr>
        <p:spPr>
          <a:xfrm>
            <a:off x="381000" y="4191000"/>
            <a:ext cx="8196072" cy="2133600"/>
          </a:xfrm>
        </p:spPr>
        <p:txBody>
          <a:bodyPr>
            <a:normAutofit fontScale="70000" lnSpcReduction="20000"/>
          </a:bodyPr>
          <a:lstStyle/>
          <a:p>
            <a:r>
              <a:rPr lang="en-US" dirty="0"/>
              <a:t>The Sub-</a:t>
            </a:r>
            <a:r>
              <a:rPr lang="en-US" dirty="0" err="1"/>
              <a:t>Centres</a:t>
            </a:r>
            <a:r>
              <a:rPr lang="en-US" dirty="0"/>
              <a:t> are provided with basic drugs for minor ailments needed for taking care of essential health needs of men, women and children. </a:t>
            </a:r>
          </a:p>
          <a:p>
            <a:r>
              <a:rPr lang="en-US" dirty="0"/>
              <a:t>The Department of Family Welfare is providing 100% Central assistance to all the Sub-</a:t>
            </a:r>
            <a:r>
              <a:rPr lang="en-US" dirty="0" err="1"/>
              <a:t>Centres</a:t>
            </a:r>
            <a:r>
              <a:rPr lang="en-US" dirty="0"/>
              <a:t> in the country in the form of salary of ANMs and LHVs, rent at the rate of Rs. 3000/- per annum and contingency at the rate of Rs. 3200/- per annum, in addition to drugs and equipment kits.</a:t>
            </a:r>
          </a:p>
          <a:p>
            <a:r>
              <a:rPr lang="en-US" dirty="0"/>
              <a:t> The salary of the Male Worker is borne by the State Governments. </a:t>
            </a:r>
          </a:p>
        </p:txBody>
      </p:sp>
      <p:pic>
        <p:nvPicPr>
          <p:cNvPr id="7170" name="Picture 2"/>
          <p:cNvPicPr>
            <a:picLocks noChangeAspect="1" noChangeArrowheads="1"/>
          </p:cNvPicPr>
          <p:nvPr/>
        </p:nvPicPr>
        <p:blipFill>
          <a:blip r:embed="rId2"/>
          <a:srcRect/>
          <a:stretch>
            <a:fillRect/>
          </a:stretch>
        </p:blipFill>
        <p:spPr bwMode="auto">
          <a:xfrm>
            <a:off x="2133600" y="914400"/>
            <a:ext cx="4697413" cy="3096385"/>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sz="quarter" idx="1"/>
          </p:nvPr>
        </p:nvPicPr>
        <p:blipFill>
          <a:blip r:embed="rId2"/>
          <a:srcRect/>
          <a:stretch>
            <a:fillRect/>
          </a:stretch>
        </p:blipFill>
        <p:spPr bwMode="auto">
          <a:xfrm>
            <a:off x="1752600" y="304800"/>
            <a:ext cx="5867400" cy="3150804"/>
          </a:xfrm>
          <a:prstGeom prst="rect">
            <a:avLst/>
          </a:prstGeom>
          <a:noFill/>
          <a:ln w="9525">
            <a:noFill/>
            <a:miter lim="800000"/>
            <a:headEnd/>
            <a:tailEnd/>
          </a:ln>
          <a:effectLst/>
        </p:spPr>
      </p:pic>
      <p:sp>
        <p:nvSpPr>
          <p:cNvPr id="5" name="Content Placeholder 2"/>
          <p:cNvSpPr txBox="1">
            <a:spLocks/>
          </p:cNvSpPr>
          <p:nvPr/>
        </p:nvSpPr>
        <p:spPr>
          <a:xfrm>
            <a:off x="301752" y="3660648"/>
            <a:ext cx="8503920" cy="266395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PHC is the first contact point between village community and the Medical Officer. </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The PHCs were envisaged to provide an integrated curative and preventive health care to the rural population with emphasis on preventive and promotive aspects of health care.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sz="quarter" idx="1"/>
          </p:nvPr>
        </p:nvPicPr>
        <p:blipFill>
          <a:blip r:embed="rId2"/>
          <a:srcRect/>
          <a:stretch>
            <a:fillRect/>
          </a:stretch>
        </p:blipFill>
        <p:spPr bwMode="auto">
          <a:xfrm>
            <a:off x="2286000" y="457200"/>
            <a:ext cx="4248860" cy="2959880"/>
          </a:xfrm>
          <a:prstGeom prst="rect">
            <a:avLst/>
          </a:prstGeom>
          <a:noFill/>
          <a:ln w="9525">
            <a:noFill/>
            <a:miter lim="800000"/>
            <a:headEnd/>
            <a:tailEnd/>
          </a:ln>
          <a:effectLst/>
        </p:spPr>
      </p:pic>
      <p:sp>
        <p:nvSpPr>
          <p:cNvPr id="5" name="Rectangle 4"/>
          <p:cNvSpPr/>
          <p:nvPr/>
        </p:nvSpPr>
        <p:spPr>
          <a:xfrm>
            <a:off x="609600" y="3787676"/>
            <a:ext cx="7543800" cy="2308324"/>
          </a:xfrm>
          <a:prstGeom prst="rect">
            <a:avLst/>
          </a:prstGeom>
        </p:spPr>
        <p:txBody>
          <a:bodyPr wrap="square">
            <a:spAutoFit/>
          </a:bodyPr>
          <a:lstStyle/>
          <a:p>
            <a:pPr>
              <a:buFont typeface="Wingdings" pitchFamily="2" charset="2"/>
              <a:buChar char="§"/>
            </a:pPr>
            <a:r>
              <a:rPr lang="en-US" dirty="0"/>
              <a:t>The PHCs are established and maintained by the State Governments under the Minimum Needs Programme (MNP)/ Basic Minimum Services Programme (BMS). </a:t>
            </a:r>
          </a:p>
          <a:p>
            <a:pPr>
              <a:buFont typeface="Wingdings" pitchFamily="2" charset="2"/>
              <a:buChar char="§"/>
            </a:pPr>
            <a:r>
              <a:rPr lang="en-US" dirty="0"/>
              <a:t>At present, a PHC is manned by a Medical Officer supported by 14 paramedical and other staff. </a:t>
            </a:r>
          </a:p>
          <a:p>
            <a:pPr>
              <a:buFont typeface="Wingdings" pitchFamily="2" charset="2"/>
              <a:buChar char="§"/>
            </a:pPr>
            <a:r>
              <a:rPr lang="en-US" dirty="0"/>
              <a:t>It acts as a referral unit for 6 Sub </a:t>
            </a:r>
            <a:r>
              <a:rPr lang="en-US" dirty="0" err="1"/>
              <a:t>Centres</a:t>
            </a:r>
            <a:r>
              <a:rPr lang="en-US" dirty="0"/>
              <a:t>. It has 4 - 6 beds for patients. </a:t>
            </a:r>
          </a:p>
          <a:p>
            <a:pPr>
              <a:buFont typeface="Wingdings" pitchFamily="2" charset="2"/>
              <a:buChar char="§"/>
            </a:pPr>
            <a:r>
              <a:rPr lang="en-US" dirty="0"/>
              <a:t>The activities of PHC involve curative, preventive, primitive and Family Welfare Services.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NHM</a:t>
            </a:r>
            <a:endParaRPr lang="en-US" dirty="0"/>
          </a:p>
        </p:txBody>
      </p:sp>
      <p:sp>
        <p:nvSpPr>
          <p:cNvPr id="3" name="Content Placeholder 2"/>
          <p:cNvSpPr>
            <a:spLocks noGrp="1"/>
          </p:cNvSpPr>
          <p:nvPr>
            <p:ph sz="quarter" idx="1"/>
          </p:nvPr>
        </p:nvSpPr>
        <p:spPr/>
        <p:txBody>
          <a:bodyPr/>
          <a:lstStyle/>
          <a:p>
            <a:r>
              <a:rPr lang="en-US" dirty="0"/>
              <a:t>National Rural Health Mission (NRHM) was launched by the </a:t>
            </a:r>
            <a:r>
              <a:rPr lang="en-US" dirty="0" err="1"/>
              <a:t>Hon’ble</a:t>
            </a:r>
            <a:r>
              <a:rPr lang="en-US" dirty="0"/>
              <a:t> Prime Minister on 12th April 2005</a:t>
            </a:r>
          </a:p>
          <a:p>
            <a:r>
              <a:rPr lang="en-US" dirty="0"/>
              <a:t>The Union Cabinet vide its decision dated 1st May 2013, has approved the launch of National Urban Health Mission (NUHM) as a Sub-mission of an over-arching </a:t>
            </a:r>
            <a:r>
              <a:rPr lang="en-US" dirty="0">
                <a:solidFill>
                  <a:srgbClr val="C00000"/>
                </a:solidFill>
              </a:rPr>
              <a:t>National Health Mission (NHM)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FEATURES</a:t>
            </a:r>
          </a:p>
        </p:txBody>
      </p:sp>
      <p:sp>
        <p:nvSpPr>
          <p:cNvPr id="3" name="Content Placeholder 2"/>
          <p:cNvSpPr>
            <a:spLocks noGrp="1"/>
          </p:cNvSpPr>
          <p:nvPr>
            <p:ph sz="quarter" idx="1"/>
          </p:nvPr>
        </p:nvSpPr>
        <p:spPr/>
        <p:txBody>
          <a:bodyPr>
            <a:normAutofit fontScale="92500"/>
          </a:bodyPr>
          <a:lstStyle/>
          <a:p>
            <a:r>
              <a:rPr lang="en-US" dirty="0"/>
              <a:t>Making the public health delivery system fully functional and accountable to the community, </a:t>
            </a:r>
          </a:p>
          <a:p>
            <a:r>
              <a:rPr lang="en-US" dirty="0"/>
              <a:t>human resources management, </a:t>
            </a:r>
          </a:p>
          <a:p>
            <a:r>
              <a:rPr lang="en-US" dirty="0"/>
              <a:t>community involvement, </a:t>
            </a:r>
          </a:p>
          <a:p>
            <a:r>
              <a:rPr lang="en-US" dirty="0"/>
              <a:t>decentralization, </a:t>
            </a:r>
          </a:p>
          <a:p>
            <a:r>
              <a:rPr lang="en-US" dirty="0"/>
              <a:t>rigorous monitoring &amp; evaluation against standards, </a:t>
            </a:r>
          </a:p>
          <a:p>
            <a:r>
              <a:rPr lang="en-US" dirty="0"/>
              <a:t>the convergence of health and related </a:t>
            </a:r>
            <a:r>
              <a:rPr lang="en-US" dirty="0" err="1"/>
              <a:t>programmes</a:t>
            </a:r>
            <a:r>
              <a:rPr lang="en-US" dirty="0"/>
              <a:t> from village level upwards, </a:t>
            </a:r>
          </a:p>
          <a:p>
            <a:r>
              <a:rPr lang="en-US" dirty="0"/>
              <a:t>innovations and flexible financing and </a:t>
            </a:r>
          </a:p>
          <a:p>
            <a:r>
              <a:rPr lang="en-US" dirty="0"/>
              <a:t>also interventions for improving the health indicators.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NHM – NRHM &amp; NUHM</a:t>
            </a:r>
            <a:endParaRPr lang="en-US" dirty="0"/>
          </a:p>
        </p:txBody>
      </p:sp>
      <p:pic>
        <p:nvPicPr>
          <p:cNvPr id="10242" name="Picture 2"/>
          <p:cNvPicPr>
            <a:picLocks noGrp="1" noChangeAspect="1" noChangeArrowheads="1"/>
          </p:cNvPicPr>
          <p:nvPr>
            <p:ph sz="quarter" idx="1"/>
          </p:nvPr>
        </p:nvPicPr>
        <p:blipFill>
          <a:blip r:embed="rId2"/>
          <a:srcRect/>
          <a:stretch>
            <a:fillRect/>
          </a:stretch>
        </p:blipFill>
        <p:spPr bwMode="auto">
          <a:xfrm>
            <a:off x="2133600" y="1828800"/>
            <a:ext cx="3976085" cy="3657443"/>
          </a:xfrm>
          <a:prstGeom prst="rect">
            <a:avLst/>
          </a:prstGeom>
          <a:noFill/>
          <a:ln w="9525">
            <a:noFill/>
            <a:miter lim="800000"/>
            <a:headEnd/>
            <a:tailEnd/>
          </a:ln>
          <a:effectLst/>
        </p:spPr>
      </p:pic>
      <p:sp>
        <p:nvSpPr>
          <p:cNvPr id="5" name="Rectangle 4"/>
          <p:cNvSpPr/>
          <p:nvPr/>
        </p:nvSpPr>
        <p:spPr>
          <a:xfrm>
            <a:off x="1828800" y="5602069"/>
            <a:ext cx="4572000" cy="646331"/>
          </a:xfrm>
          <a:prstGeom prst="rect">
            <a:avLst/>
          </a:prstGeom>
        </p:spPr>
        <p:txBody>
          <a:bodyPr>
            <a:spAutoFit/>
          </a:bodyPr>
          <a:lstStyle/>
          <a:p>
            <a:r>
              <a:rPr lang="en-US" dirty="0"/>
              <a:t>Reproductive-Maternal- Neonatal-Child and Adolescent Health (RMNCH+A)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038600" y="1527048"/>
            <a:ext cx="4767072" cy="4572000"/>
          </a:xfrm>
        </p:spPr>
        <p:txBody>
          <a:bodyPr>
            <a:normAutofit/>
          </a:bodyPr>
          <a:lstStyle/>
          <a:p>
            <a:r>
              <a:rPr lang="en-US" dirty="0"/>
              <a:t>National Health Policy, 2017 recommended strengthening the delivery of primary health care, through establishment of "</a:t>
            </a:r>
            <a:r>
              <a:rPr lang="en-US" dirty="0">
                <a:solidFill>
                  <a:srgbClr val="C00000"/>
                </a:solidFill>
              </a:rPr>
              <a:t>Health and Wellness </a:t>
            </a:r>
            <a:r>
              <a:rPr lang="en-US" dirty="0" err="1">
                <a:solidFill>
                  <a:srgbClr val="C00000"/>
                </a:solidFill>
              </a:rPr>
              <a:t>Centres</a:t>
            </a:r>
            <a:r>
              <a:rPr lang="en-US" dirty="0">
                <a:solidFill>
                  <a:srgbClr val="C00000"/>
                </a:solidFill>
              </a:rPr>
              <a:t>" </a:t>
            </a:r>
          </a:p>
          <a:p>
            <a:r>
              <a:rPr lang="en-US" dirty="0"/>
              <a:t>Universal Health Coverage</a:t>
            </a:r>
          </a:p>
        </p:txBody>
      </p:sp>
      <p:pic>
        <p:nvPicPr>
          <p:cNvPr id="11266" name="Picture 2"/>
          <p:cNvPicPr>
            <a:picLocks noChangeAspect="1" noChangeArrowheads="1"/>
          </p:cNvPicPr>
          <p:nvPr/>
        </p:nvPicPr>
        <p:blipFill>
          <a:blip r:embed="rId2"/>
          <a:srcRect/>
          <a:stretch>
            <a:fillRect/>
          </a:stretch>
        </p:blipFill>
        <p:spPr bwMode="auto">
          <a:xfrm>
            <a:off x="381000" y="2057400"/>
            <a:ext cx="3448050" cy="260142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
          </p:nvPr>
        </p:nvPicPr>
        <p:blipFill>
          <a:blip r:embed="rId2"/>
          <a:srcRect/>
          <a:stretch>
            <a:fillRect/>
          </a:stretch>
        </p:blipFill>
        <p:spPr bwMode="auto">
          <a:xfrm>
            <a:off x="1100449" y="1703093"/>
            <a:ext cx="6906589" cy="4220164"/>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85800" y="2971800"/>
            <a:ext cx="8119872" cy="3127248"/>
          </a:xfrm>
        </p:spPr>
        <p:txBody>
          <a:bodyPr>
            <a:normAutofit/>
          </a:bodyPr>
          <a:lstStyle/>
          <a:p>
            <a:r>
              <a:rPr lang="en-US" dirty="0" err="1"/>
              <a:t>Ayushman</a:t>
            </a:r>
            <a:r>
              <a:rPr lang="en-US" dirty="0"/>
              <a:t> Bharat or "Healthy India" national initiative was launched as recommended by the National Health Policy 2017, to achieve the vision of Universal Health Coverage (UHC). </a:t>
            </a:r>
          </a:p>
          <a:p>
            <a:r>
              <a:rPr lang="en-US" dirty="0"/>
              <a:t>This initiative has been designed on the lines as to meet SDG and its underlining commitment, which is "leave no one behind".</a:t>
            </a:r>
            <a:endParaRPr lang="en-US" dirty="0">
              <a:solidFill>
                <a:srgbClr val="C00000"/>
              </a:solidFill>
            </a:endParaRPr>
          </a:p>
        </p:txBody>
      </p:sp>
      <p:pic>
        <p:nvPicPr>
          <p:cNvPr id="12290" name="Picture 2"/>
          <p:cNvPicPr>
            <a:picLocks noChangeAspect="1" noChangeArrowheads="1"/>
          </p:cNvPicPr>
          <p:nvPr/>
        </p:nvPicPr>
        <p:blipFill>
          <a:blip r:embed="rId2"/>
          <a:srcRect/>
          <a:stretch>
            <a:fillRect/>
          </a:stretch>
        </p:blipFill>
        <p:spPr bwMode="auto">
          <a:xfrm>
            <a:off x="2057400" y="533400"/>
            <a:ext cx="4981575" cy="2390775"/>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069848"/>
            <a:ext cx="8534400" cy="758952"/>
          </a:xfrm>
        </p:spPr>
        <p:txBody>
          <a:bodyPr>
            <a:normAutofit fontScale="90000"/>
          </a:bodyPr>
          <a:lstStyle/>
          <a:p>
            <a:r>
              <a:rPr lang="en-US" dirty="0" err="1"/>
              <a:t>Ayushman</a:t>
            </a:r>
            <a:r>
              <a:rPr lang="en-US" dirty="0"/>
              <a:t> Bharat - comprising of two inter-related components, which are -</a:t>
            </a:r>
            <a:br>
              <a:rPr lang="en-US" dirty="0"/>
            </a:br>
            <a:endParaRPr lang="en-US" dirty="0"/>
          </a:p>
        </p:txBody>
      </p:sp>
      <p:sp>
        <p:nvSpPr>
          <p:cNvPr id="3" name="Content Placeholder 2"/>
          <p:cNvSpPr>
            <a:spLocks noGrp="1"/>
          </p:cNvSpPr>
          <p:nvPr>
            <p:ph sz="quarter" idx="1"/>
          </p:nvPr>
        </p:nvSpPr>
        <p:spPr>
          <a:xfrm>
            <a:off x="301752" y="2593848"/>
            <a:ext cx="8503920" cy="1063752"/>
          </a:xfrm>
        </p:spPr>
        <p:txBody>
          <a:bodyPr/>
          <a:lstStyle/>
          <a:p>
            <a:r>
              <a:rPr lang="en-US" dirty="0"/>
              <a:t>Establishment of Health and Wellness </a:t>
            </a:r>
            <a:r>
              <a:rPr lang="en-US" dirty="0" err="1"/>
              <a:t>Centres</a:t>
            </a:r>
            <a:endParaRPr lang="en-US" dirty="0"/>
          </a:p>
          <a:p>
            <a:r>
              <a:rPr lang="en-US" dirty="0" err="1"/>
              <a:t>Pradhan</a:t>
            </a:r>
            <a:r>
              <a:rPr lang="en-US" dirty="0"/>
              <a:t> </a:t>
            </a:r>
            <a:r>
              <a:rPr lang="en-US" dirty="0" err="1"/>
              <a:t>Mantri</a:t>
            </a:r>
            <a:r>
              <a:rPr lang="en-US" dirty="0"/>
              <a:t> Jan </a:t>
            </a:r>
            <a:r>
              <a:rPr lang="en-US" dirty="0" err="1"/>
              <a:t>Arogya</a:t>
            </a:r>
            <a:r>
              <a:rPr lang="en-US" dirty="0"/>
              <a:t> </a:t>
            </a:r>
            <a:r>
              <a:rPr lang="en-US" dirty="0" err="1"/>
              <a:t>Yojana</a:t>
            </a:r>
            <a:r>
              <a:rPr lang="en-US" dirty="0"/>
              <a:t> (PM-JAY)</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and Wellness </a:t>
            </a:r>
            <a:r>
              <a:rPr lang="en-US" dirty="0" err="1"/>
              <a:t>Centres</a:t>
            </a:r>
            <a:endParaRPr lang="en-US" dirty="0"/>
          </a:p>
        </p:txBody>
      </p:sp>
      <p:sp>
        <p:nvSpPr>
          <p:cNvPr id="3" name="Content Placeholder 2"/>
          <p:cNvSpPr>
            <a:spLocks noGrp="1"/>
          </p:cNvSpPr>
          <p:nvPr>
            <p:ph sz="quarter" idx="1"/>
          </p:nvPr>
        </p:nvSpPr>
        <p:spPr>
          <a:xfrm>
            <a:off x="4495800" y="2212848"/>
            <a:ext cx="4309872" cy="3578352"/>
          </a:xfrm>
        </p:spPr>
        <p:txBody>
          <a:bodyPr>
            <a:normAutofit fontScale="62500" lnSpcReduction="20000"/>
          </a:bodyPr>
          <a:lstStyle/>
          <a:p>
            <a:r>
              <a:rPr lang="en-US" dirty="0"/>
              <a:t>In February 2018, the Government of India's announced the creation of 1,50,000 Health and Wellness </a:t>
            </a:r>
            <a:r>
              <a:rPr lang="en-US" dirty="0" err="1"/>
              <a:t>Centres</a:t>
            </a:r>
            <a:r>
              <a:rPr lang="en-US" dirty="0"/>
              <a:t> (HWCs)</a:t>
            </a:r>
          </a:p>
          <a:p>
            <a:r>
              <a:rPr lang="en-US" dirty="0"/>
              <a:t>Transforming existing Sub </a:t>
            </a:r>
            <a:r>
              <a:rPr lang="en-US" dirty="0" err="1"/>
              <a:t>Centres</a:t>
            </a:r>
            <a:r>
              <a:rPr lang="en-US" dirty="0"/>
              <a:t> and Primary Health </a:t>
            </a:r>
            <a:r>
              <a:rPr lang="en-US" dirty="0" err="1"/>
              <a:t>Centres</a:t>
            </a:r>
            <a:r>
              <a:rPr lang="en-US" dirty="0"/>
              <a:t> as the base pillar of </a:t>
            </a:r>
            <a:r>
              <a:rPr lang="en-US" dirty="0" err="1"/>
              <a:t>Ayushman</a:t>
            </a:r>
            <a:r>
              <a:rPr lang="en-US" dirty="0"/>
              <a:t> Bharat. </a:t>
            </a:r>
          </a:p>
          <a:p>
            <a:r>
              <a:rPr lang="en-US" dirty="0"/>
              <a:t>These </a:t>
            </a:r>
            <a:r>
              <a:rPr lang="en-US" dirty="0" err="1"/>
              <a:t>centres</a:t>
            </a:r>
            <a:r>
              <a:rPr lang="en-US" dirty="0"/>
              <a:t> would deliver Comprehensive Primary Health Care (CPHC) bringing healthcare closer to the homes of people covering both maternal and child health services and non-communicable diseases, including free essential drugs and diagnostic services.</a:t>
            </a:r>
          </a:p>
        </p:txBody>
      </p:sp>
      <p:pic>
        <p:nvPicPr>
          <p:cNvPr id="13314" name="Picture 2"/>
          <p:cNvPicPr>
            <a:picLocks noChangeAspect="1" noChangeArrowheads="1"/>
          </p:cNvPicPr>
          <p:nvPr/>
        </p:nvPicPr>
        <p:blipFill>
          <a:blip r:embed="rId2"/>
          <a:srcRect/>
          <a:stretch>
            <a:fillRect/>
          </a:stretch>
        </p:blipFill>
        <p:spPr bwMode="auto">
          <a:xfrm>
            <a:off x="381000" y="2667000"/>
            <a:ext cx="4040187" cy="2243971"/>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612648"/>
            <a:ext cx="8534400" cy="758952"/>
          </a:xfrm>
        </p:spPr>
        <p:txBody>
          <a:bodyPr>
            <a:normAutofit fontScale="90000"/>
          </a:bodyPr>
          <a:lstStyle/>
          <a:p>
            <a:r>
              <a:rPr lang="en-US" dirty="0" err="1"/>
              <a:t>Pradhan</a:t>
            </a:r>
            <a:r>
              <a:rPr lang="en-US" dirty="0"/>
              <a:t> </a:t>
            </a:r>
            <a:r>
              <a:rPr lang="en-US" dirty="0" err="1"/>
              <a:t>Mantri</a:t>
            </a:r>
            <a:r>
              <a:rPr lang="en-US" dirty="0"/>
              <a:t> Jan </a:t>
            </a:r>
            <a:r>
              <a:rPr lang="en-US" dirty="0" err="1"/>
              <a:t>Arogya</a:t>
            </a:r>
            <a:r>
              <a:rPr lang="en-US" dirty="0"/>
              <a:t> </a:t>
            </a:r>
            <a:r>
              <a:rPr lang="en-US" dirty="0" err="1"/>
              <a:t>Yojana</a:t>
            </a:r>
            <a:r>
              <a:rPr lang="en-US" dirty="0"/>
              <a:t> (PM-JAY)</a:t>
            </a:r>
            <a:br>
              <a:rPr lang="en-US" dirty="0"/>
            </a:br>
            <a:endParaRPr lang="en-US" dirty="0"/>
          </a:p>
        </p:txBody>
      </p:sp>
      <p:sp>
        <p:nvSpPr>
          <p:cNvPr id="3" name="Content Placeholder 2"/>
          <p:cNvSpPr>
            <a:spLocks noGrp="1"/>
          </p:cNvSpPr>
          <p:nvPr>
            <p:ph sz="quarter" idx="1"/>
          </p:nvPr>
        </p:nvSpPr>
        <p:spPr>
          <a:xfrm>
            <a:off x="4038600" y="1527048"/>
            <a:ext cx="4767072" cy="4572000"/>
          </a:xfrm>
        </p:spPr>
        <p:txBody>
          <a:bodyPr>
            <a:normAutofit fontScale="92500" lnSpcReduction="20000"/>
          </a:bodyPr>
          <a:lstStyle/>
          <a:p>
            <a:r>
              <a:rPr lang="en-US" dirty="0"/>
              <a:t>The other component of </a:t>
            </a:r>
            <a:r>
              <a:rPr lang="en-US" dirty="0" err="1"/>
              <a:t>Ayushman</a:t>
            </a:r>
            <a:r>
              <a:rPr lang="en-US" dirty="0"/>
              <a:t> Bharat, namely </a:t>
            </a:r>
            <a:r>
              <a:rPr lang="en-US" dirty="0" err="1"/>
              <a:t>Pradhan</a:t>
            </a:r>
            <a:r>
              <a:rPr lang="en-US" dirty="0"/>
              <a:t> </a:t>
            </a:r>
            <a:r>
              <a:rPr lang="en-US" dirty="0" err="1"/>
              <a:t>Mantri</a:t>
            </a:r>
            <a:r>
              <a:rPr lang="en-US" dirty="0"/>
              <a:t> Jan </a:t>
            </a:r>
            <a:r>
              <a:rPr lang="en-US" dirty="0" err="1"/>
              <a:t>Arogya</a:t>
            </a:r>
            <a:r>
              <a:rPr lang="en-US" dirty="0"/>
              <a:t> </a:t>
            </a:r>
            <a:r>
              <a:rPr lang="en-US" dirty="0" err="1"/>
              <a:t>Yojana</a:t>
            </a:r>
            <a:r>
              <a:rPr lang="en-US" dirty="0"/>
              <a:t> (PMJAY) aims to provide financial protection for secondary and tertiary care to about 40% of India's households. </a:t>
            </a:r>
          </a:p>
          <a:p>
            <a:r>
              <a:rPr lang="en-US" dirty="0"/>
              <a:t>Together the two components of </a:t>
            </a:r>
            <a:r>
              <a:rPr lang="en-US" dirty="0" err="1"/>
              <a:t>Ayushman</a:t>
            </a:r>
            <a:r>
              <a:rPr lang="en-US" dirty="0"/>
              <a:t> Bharat will enable the realization of the aspiration of Universal Health Coverage</a:t>
            </a:r>
          </a:p>
        </p:txBody>
      </p:sp>
      <p:pic>
        <p:nvPicPr>
          <p:cNvPr id="14338" name="Picture 2"/>
          <p:cNvPicPr>
            <a:picLocks noChangeAspect="1" noChangeArrowheads="1"/>
          </p:cNvPicPr>
          <p:nvPr/>
        </p:nvPicPr>
        <p:blipFill>
          <a:blip r:embed="rId2"/>
          <a:srcRect/>
          <a:stretch>
            <a:fillRect/>
          </a:stretch>
        </p:blipFill>
        <p:spPr bwMode="auto">
          <a:xfrm>
            <a:off x="381000" y="2286000"/>
            <a:ext cx="3391369" cy="2438400"/>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30" name="Picture 6"/>
          <p:cNvPicPr>
            <a:picLocks noChangeAspect="1" noChangeArrowheads="1"/>
          </p:cNvPicPr>
          <p:nvPr/>
        </p:nvPicPr>
        <p:blipFill>
          <a:blip r:embed="rId2"/>
          <a:srcRect r="63468"/>
          <a:stretch>
            <a:fillRect/>
          </a:stretch>
        </p:blipFill>
        <p:spPr bwMode="auto">
          <a:xfrm>
            <a:off x="457200" y="152400"/>
            <a:ext cx="2438400" cy="6438724"/>
          </a:xfrm>
          <a:prstGeom prst="rect">
            <a:avLst/>
          </a:prstGeom>
          <a:noFill/>
          <a:ln w="9525">
            <a:noFill/>
            <a:miter lim="800000"/>
            <a:headEnd/>
            <a:tailEnd/>
          </a:ln>
          <a:effectLst/>
        </p:spPr>
      </p:pic>
      <p:pic>
        <p:nvPicPr>
          <p:cNvPr id="9" name="Picture 6"/>
          <p:cNvPicPr>
            <a:picLocks noChangeAspect="1" noChangeArrowheads="1"/>
          </p:cNvPicPr>
          <p:nvPr/>
        </p:nvPicPr>
        <p:blipFill>
          <a:blip r:embed="rId2"/>
          <a:srcRect l="36364" r="32660"/>
          <a:stretch>
            <a:fillRect/>
          </a:stretch>
        </p:blipFill>
        <p:spPr bwMode="auto">
          <a:xfrm>
            <a:off x="3048000" y="152400"/>
            <a:ext cx="2079874" cy="6477000"/>
          </a:xfrm>
          <a:prstGeom prst="rect">
            <a:avLst/>
          </a:prstGeom>
          <a:noFill/>
          <a:ln w="9525">
            <a:noFill/>
            <a:miter lim="800000"/>
            <a:headEnd/>
            <a:tailEnd/>
          </a:ln>
          <a:effectLst/>
        </p:spPr>
      </p:pic>
      <p:pic>
        <p:nvPicPr>
          <p:cNvPr id="10" name="Picture 6"/>
          <p:cNvPicPr>
            <a:picLocks noChangeAspect="1" noChangeArrowheads="1"/>
          </p:cNvPicPr>
          <p:nvPr/>
        </p:nvPicPr>
        <p:blipFill>
          <a:blip r:embed="rId2"/>
          <a:srcRect l="66162"/>
          <a:stretch>
            <a:fillRect/>
          </a:stretch>
        </p:blipFill>
        <p:spPr bwMode="auto">
          <a:xfrm>
            <a:off x="5181599" y="152400"/>
            <a:ext cx="2218577" cy="6324600"/>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60248"/>
            <a:ext cx="8534400" cy="758952"/>
          </a:xfrm>
        </p:spPr>
        <p:txBody>
          <a:bodyPr>
            <a:normAutofit fontScale="90000"/>
          </a:bodyPr>
          <a:lstStyle/>
          <a:p>
            <a:r>
              <a:rPr lang="en-US" b="1" dirty="0"/>
              <a:t>At the district level</a:t>
            </a:r>
            <a:br>
              <a:rPr lang="en-US" dirty="0"/>
            </a:br>
            <a:endParaRPr lang="en-US" dirty="0"/>
          </a:p>
        </p:txBody>
      </p:sp>
      <p:sp>
        <p:nvSpPr>
          <p:cNvPr id="3" name="Content Placeholder 2"/>
          <p:cNvSpPr>
            <a:spLocks noGrp="1"/>
          </p:cNvSpPr>
          <p:nvPr>
            <p:ph sz="quarter" idx="1"/>
          </p:nvPr>
        </p:nvSpPr>
        <p:spPr/>
        <p:txBody>
          <a:bodyPr>
            <a:normAutofit fontScale="70000" lnSpcReduction="20000"/>
          </a:bodyPr>
          <a:lstStyle/>
          <a:p>
            <a:pPr fontAlgn="base"/>
            <a:r>
              <a:rPr lang="en-US" dirty="0"/>
              <a:t> Most district in India are divided into two or </a:t>
            </a:r>
            <a:r>
              <a:rPr lang="en-US" dirty="0">
                <a:solidFill>
                  <a:srgbClr val="FF0000"/>
                </a:solidFill>
              </a:rPr>
              <a:t>more subdivision</a:t>
            </a:r>
            <a:r>
              <a:rPr lang="en-US" dirty="0"/>
              <a:t>, each </a:t>
            </a:r>
            <a:r>
              <a:rPr lang="en-US" dirty="0" err="1"/>
              <a:t>incharge</a:t>
            </a:r>
            <a:r>
              <a:rPr lang="en-US" dirty="0"/>
              <a:t> of an Assistant Collector or Sub Collector – </a:t>
            </a:r>
          </a:p>
          <a:p>
            <a:pPr fontAlgn="base"/>
            <a:endParaRPr lang="en-US" dirty="0"/>
          </a:p>
          <a:p>
            <a:pPr fontAlgn="base"/>
            <a:r>
              <a:rPr lang="en-US" dirty="0"/>
              <a:t>(</a:t>
            </a:r>
            <a:r>
              <a:rPr lang="en-US" dirty="0" err="1"/>
              <a:t>Chhatrapati</a:t>
            </a:r>
            <a:r>
              <a:rPr lang="en-US" dirty="0"/>
              <a:t> </a:t>
            </a:r>
            <a:r>
              <a:rPr lang="en-US" dirty="0" err="1"/>
              <a:t>Sambhajinagar</a:t>
            </a:r>
            <a:r>
              <a:rPr lang="en-US" dirty="0"/>
              <a:t>, </a:t>
            </a:r>
            <a:r>
              <a:rPr lang="en-US" dirty="0" err="1"/>
              <a:t>Sillod</a:t>
            </a:r>
            <a:r>
              <a:rPr lang="en-US" dirty="0"/>
              <a:t>, </a:t>
            </a:r>
            <a:r>
              <a:rPr lang="en-US" dirty="0" err="1"/>
              <a:t>Vaijapur,Paithan-Phulmbri</a:t>
            </a:r>
            <a:r>
              <a:rPr lang="en-US" dirty="0"/>
              <a:t> &amp;</a:t>
            </a:r>
          </a:p>
          <a:p>
            <a:pPr fontAlgn="base">
              <a:buNone/>
            </a:pPr>
            <a:r>
              <a:rPr lang="en-US" dirty="0" err="1"/>
              <a:t>Kannad</a:t>
            </a:r>
            <a:r>
              <a:rPr lang="en-US" dirty="0"/>
              <a:t>)</a:t>
            </a:r>
          </a:p>
          <a:p>
            <a:endParaRPr lang="en-US" dirty="0"/>
          </a:p>
          <a:p>
            <a:r>
              <a:rPr lang="en-US" dirty="0"/>
              <a:t>Each division is again divided into </a:t>
            </a:r>
            <a:r>
              <a:rPr lang="en-US" dirty="0" err="1">
                <a:solidFill>
                  <a:srgbClr val="FF0000"/>
                </a:solidFill>
              </a:rPr>
              <a:t>taluks</a:t>
            </a:r>
            <a:r>
              <a:rPr lang="en-US" dirty="0"/>
              <a:t>, in charge of a </a:t>
            </a:r>
            <a:r>
              <a:rPr lang="en-US" dirty="0" err="1"/>
              <a:t>Thasildhar</a:t>
            </a:r>
            <a:r>
              <a:rPr lang="en-US" dirty="0"/>
              <a:t>. A </a:t>
            </a:r>
            <a:r>
              <a:rPr lang="en-US" dirty="0" err="1"/>
              <a:t>taluk</a:t>
            </a:r>
            <a:r>
              <a:rPr lang="en-US" dirty="0"/>
              <a:t> usually comprises between 200 to 600villages.</a:t>
            </a:r>
          </a:p>
          <a:p>
            <a:endParaRPr lang="en-US" dirty="0"/>
          </a:p>
          <a:p>
            <a:r>
              <a:rPr lang="en-US" dirty="0"/>
              <a:t>The </a:t>
            </a:r>
            <a:r>
              <a:rPr lang="en-US" dirty="0">
                <a:solidFill>
                  <a:srgbClr val="FF0000"/>
                </a:solidFill>
              </a:rPr>
              <a:t>community development block </a:t>
            </a:r>
            <a:r>
              <a:rPr lang="en-US" dirty="0"/>
              <a:t>comprises approximately 100 villages and about 80000 to 1, 20,000 population, in charge of a Block Development Officer.</a:t>
            </a:r>
          </a:p>
          <a:p>
            <a:endParaRPr lang="en-US" dirty="0"/>
          </a:p>
          <a:p>
            <a:r>
              <a:rPr lang="en-US" dirty="0"/>
              <a:t>Finally, there are the village </a:t>
            </a:r>
            <a:r>
              <a:rPr lang="en-US" dirty="0" err="1"/>
              <a:t>panchayats</a:t>
            </a:r>
            <a:r>
              <a:rPr lang="en-US" dirty="0"/>
              <a:t>, which are institutions of rural local self-government.</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
          </p:nvPr>
        </p:nvPicPr>
        <p:blipFill>
          <a:blip r:embed="rId2"/>
          <a:srcRect/>
          <a:stretch>
            <a:fillRect/>
          </a:stretch>
        </p:blipFill>
        <p:spPr bwMode="auto">
          <a:xfrm>
            <a:off x="457200" y="2362200"/>
            <a:ext cx="4131578" cy="3263348"/>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648200" y="2362200"/>
            <a:ext cx="4191000" cy="319513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a:t>Healthcare Delivery System in India is a diverse and complex sector </a:t>
            </a:r>
          </a:p>
          <a:p>
            <a:r>
              <a:rPr lang="en-US" dirty="0"/>
              <a:t>Public and private institutions. </a:t>
            </a:r>
          </a:p>
          <a:p>
            <a:r>
              <a:rPr lang="en-US" dirty="0"/>
              <a:t>Public healthcare system in India is primarily managed and funded by the government</a:t>
            </a:r>
          </a:p>
          <a:p>
            <a:r>
              <a:rPr lang="en-US" dirty="0"/>
              <a:t>Private healthcare providers, including hospitals, clinics, and diagnostic labs, operate on a profit basis.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sz="quarter" idx="1"/>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2746248"/>
            <a:ext cx="8503920" cy="1444752"/>
          </a:xfrm>
        </p:spPr>
        <p:txBody>
          <a:bodyPr/>
          <a:lstStyle/>
          <a:p>
            <a:r>
              <a:rPr lang="en-US" dirty="0"/>
              <a:t>According to the </a:t>
            </a:r>
            <a:r>
              <a:rPr lang="en-US" dirty="0">
                <a:hlinkClick r:id="rId2"/>
              </a:rPr>
              <a:t>Economic Survey 2022</a:t>
            </a:r>
            <a:r>
              <a:rPr lang="en-US" dirty="0"/>
              <a:t>, the government expenditure on healthcare was </a:t>
            </a:r>
            <a:r>
              <a:rPr lang="en-US" dirty="0">
                <a:solidFill>
                  <a:srgbClr val="FF0000"/>
                </a:solidFill>
              </a:rPr>
              <a:t>2.1% of GDP </a:t>
            </a:r>
            <a:r>
              <a:rPr lang="en-US" dirty="0"/>
              <a:t>in 2021-22 compared to </a:t>
            </a:r>
            <a:r>
              <a:rPr lang="en-US" dirty="0">
                <a:solidFill>
                  <a:srgbClr val="FF0000"/>
                </a:solidFill>
              </a:rPr>
              <a:t>1.8% in 2020-21</a:t>
            </a:r>
            <a:r>
              <a:rPr lang="en-US" dirty="0"/>
              <a:t>. </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717</TotalTime>
  <Words>1441</Words>
  <Application>Microsoft Office PowerPoint</Application>
  <PresentationFormat>On-screen Show (4:3)</PresentationFormat>
  <Paragraphs>254</Paragraphs>
  <Slides>55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Georgia</vt:lpstr>
      <vt:lpstr>Wingdings</vt:lpstr>
      <vt:lpstr>Wingdings 2</vt:lpstr>
      <vt:lpstr>Civic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CARE DELIVERY SYSTEM </vt:lpstr>
      <vt:lpstr>AIIMS – New Delhi </vt:lpstr>
      <vt:lpstr>KEM Hospital</vt:lpstr>
      <vt:lpstr>GMC Aurangabad  &amp; PHC – Daultabad </vt:lpstr>
      <vt:lpstr>Organization of Health Care Delivery  System in India</vt:lpstr>
      <vt:lpstr>Health care delivery system </vt:lpstr>
      <vt:lpstr>At the centre</vt:lpstr>
      <vt:lpstr>PowerPoint Presentation</vt:lpstr>
      <vt:lpstr>PowerPoint Presentation</vt:lpstr>
      <vt:lpstr>Functions of Union Ministry of Health and Family Welfare  </vt:lpstr>
      <vt:lpstr>Union list</vt:lpstr>
      <vt:lpstr>Concurrent list </vt:lpstr>
      <vt:lpstr>DGHS</vt:lpstr>
      <vt:lpstr>Functions of DGHS</vt:lpstr>
      <vt:lpstr>Central Council of Health &amp; Family Welfare</vt:lpstr>
      <vt:lpstr>Functions of Central Council </vt:lpstr>
      <vt:lpstr>State Level </vt:lpstr>
      <vt:lpstr>State Level Functions</vt:lpstr>
      <vt:lpstr>PowerPoint Presentation</vt:lpstr>
      <vt:lpstr>PowerPoint Presentation</vt:lpstr>
      <vt:lpstr>Tertiary Services in Cities – Govt Medical College Hospitals  </vt:lpstr>
      <vt:lpstr>3) District Level </vt:lpstr>
      <vt:lpstr>District (Zilla Parishad) </vt:lpstr>
      <vt:lpstr>PowerPoint Presentation</vt:lpstr>
      <vt:lpstr>Urban areas of the district are organized into</vt:lpstr>
      <vt:lpstr>The functions of Municipal Board </vt:lpstr>
      <vt:lpstr>Corporations </vt:lpstr>
      <vt:lpstr>PowerPoint Presentation</vt:lpstr>
      <vt:lpstr>Secondary Care Services</vt:lpstr>
      <vt:lpstr>PowerPoint Presentation</vt:lpstr>
      <vt:lpstr>PowerPoint Presentation</vt:lpstr>
      <vt:lpstr>PowerPoint Presentation</vt:lpstr>
      <vt:lpstr>Sub Centre</vt:lpstr>
      <vt:lpstr>Sub Centre</vt:lpstr>
      <vt:lpstr>PowerPoint Presentation</vt:lpstr>
      <vt:lpstr>PowerPoint Presentation</vt:lpstr>
      <vt:lpstr>NHM</vt:lpstr>
      <vt:lpstr>KEY FEATURES</vt:lpstr>
      <vt:lpstr>NHM – NRHM &amp; NUHM</vt:lpstr>
      <vt:lpstr>PowerPoint Presentation</vt:lpstr>
      <vt:lpstr>PowerPoint Presentation</vt:lpstr>
      <vt:lpstr>Ayushman Bharat - comprising of two inter-related components, which are - </vt:lpstr>
      <vt:lpstr>Health and Wellness Centres</vt:lpstr>
      <vt:lpstr>Pradhan Mantri Jan Arogya Yojana (PM-JAY) </vt:lpstr>
      <vt:lpstr>PowerPoint Presentation</vt:lpstr>
      <vt:lpstr>At the district level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DOSS PRAKASH S</dc:creator>
  <cp:lastModifiedBy>prachidorlikar0510@gmail.com</cp:lastModifiedBy>
  <cp:revision>32</cp:revision>
  <dcterms:created xsi:type="dcterms:W3CDTF">2006-08-16T00:00:00Z</dcterms:created>
  <dcterms:modified xsi:type="dcterms:W3CDTF">2024-06-18T15:50:13Z</dcterms:modified>
</cp:coreProperties>
</file>